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4"/>
  </p:handoutMasterIdLst>
  <p:sldIdLst>
    <p:sldId id="258" r:id="rId2"/>
    <p:sldId id="259" r:id="rId3"/>
  </p:sldIdLst>
  <p:sldSz cx="18900775" cy="335994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800" y="-590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73CFCD-6F23-4469-A54E-CB1184F1A8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BFB50C50-EE56-42AB-B242-E43408CCA4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50A92D-D653-483E-92F0-E14C7C148865}" type="datetimeFigureOut">
              <a:rPr lang="en-AU" smtClean="0"/>
              <a:t>26/06/2023</a:t>
            </a:fld>
            <a:endParaRPr lang="en-AU"/>
          </a:p>
        </p:txBody>
      </p:sp>
      <p:sp>
        <p:nvSpPr>
          <p:cNvPr id="4" name="Footer Placeholder 3">
            <a:extLst>
              <a:ext uri="{FF2B5EF4-FFF2-40B4-BE49-F238E27FC236}">
                <a16:creationId xmlns:a16="http://schemas.microsoft.com/office/drawing/2014/main" id="{62A9AF04-D2F2-4C79-9935-C5A8D47AD7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E9046CBC-6A0E-4E18-85A8-C2AE9CA07D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005C95-62F3-404B-A389-A4FB72C3BD1A}" type="slidenum">
              <a:rPr lang="en-AU" smtClean="0"/>
              <a:t>‹#›</a:t>
            </a:fld>
            <a:endParaRPr lang="en-AU"/>
          </a:p>
        </p:txBody>
      </p:sp>
    </p:spTree>
    <p:extLst>
      <p:ext uri="{BB962C8B-B14F-4D97-AF65-F5344CB8AC3E}">
        <p14:creationId xmlns:p14="http://schemas.microsoft.com/office/powerpoint/2010/main" val="3115361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7558" y="5498799"/>
            <a:ext cx="16065659" cy="11697582"/>
          </a:xfrm>
        </p:spPr>
        <p:txBody>
          <a:bodyPr anchor="b"/>
          <a:lstStyle>
            <a:lvl1pPr algn="ctr">
              <a:defRPr sz="12402"/>
            </a:lvl1pPr>
          </a:lstStyle>
          <a:p>
            <a:r>
              <a:rPr lang="en-US"/>
              <a:t>Click to edit Master title style</a:t>
            </a:r>
            <a:endParaRPr lang="en-US" dirty="0"/>
          </a:p>
        </p:txBody>
      </p:sp>
      <p:sp>
        <p:nvSpPr>
          <p:cNvPr id="3" name="Subtitle 2"/>
          <p:cNvSpPr>
            <a:spLocks noGrp="1"/>
          </p:cNvSpPr>
          <p:nvPr>
            <p:ph type="subTitle" idx="1"/>
          </p:nvPr>
        </p:nvSpPr>
        <p:spPr>
          <a:xfrm>
            <a:off x="2362597" y="17647485"/>
            <a:ext cx="14175581" cy="8112084"/>
          </a:xfrm>
        </p:spPr>
        <p:txBody>
          <a:bodyPr/>
          <a:lstStyle>
            <a:lvl1pPr marL="0" indent="0" algn="ctr">
              <a:buNone/>
              <a:defRPr sz="4961"/>
            </a:lvl1pPr>
            <a:lvl2pPr marL="945032" indent="0" algn="ctr">
              <a:buNone/>
              <a:defRPr sz="4134"/>
            </a:lvl2pPr>
            <a:lvl3pPr marL="1890065" indent="0" algn="ctr">
              <a:buNone/>
              <a:defRPr sz="3721"/>
            </a:lvl3pPr>
            <a:lvl4pPr marL="2835097" indent="0" algn="ctr">
              <a:buNone/>
              <a:defRPr sz="3307"/>
            </a:lvl4pPr>
            <a:lvl5pPr marL="3780130" indent="0" algn="ctr">
              <a:buNone/>
              <a:defRPr sz="3307"/>
            </a:lvl5pPr>
            <a:lvl6pPr marL="4725162" indent="0" algn="ctr">
              <a:buNone/>
              <a:defRPr sz="3307"/>
            </a:lvl6pPr>
            <a:lvl7pPr marL="5670194" indent="0" algn="ctr">
              <a:buNone/>
              <a:defRPr sz="3307"/>
            </a:lvl7pPr>
            <a:lvl8pPr marL="6615227" indent="0" algn="ctr">
              <a:buNone/>
              <a:defRPr sz="3307"/>
            </a:lvl8pPr>
            <a:lvl9pPr marL="7560259" indent="0" algn="ctr">
              <a:buNone/>
              <a:defRPr sz="33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D96A68-6984-4177-9DB1-BD5A3B90C67A}" type="datetimeFigureOut">
              <a:rPr lang="en-AU" smtClean="0"/>
              <a:t>26/06/2023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5052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96A68-6984-4177-9DB1-BD5A3B90C67A}" type="datetimeFigureOut">
              <a:rPr lang="en-AU" smtClean="0"/>
              <a:t>26/06/2023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236429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525868" y="1788859"/>
            <a:ext cx="4075480" cy="284739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9429" y="1788859"/>
            <a:ext cx="11990179" cy="284739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96A68-6984-4177-9DB1-BD5A3B90C67A}" type="datetimeFigureOut">
              <a:rPr lang="en-AU" smtClean="0"/>
              <a:t>26/06/2023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166046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D96A68-6984-4177-9DB1-BD5A3B90C67A}" type="datetimeFigureOut">
              <a:rPr lang="en-AU" smtClean="0"/>
              <a:t>26/06/2023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D7C6437-E1CD-42F0-8A3D-AB228D89071B}" type="slidenum">
              <a:rPr lang="en-AU" smtClean="0"/>
              <a:t>‹#›</a:t>
            </a:fld>
            <a:endParaRPr lang="en-AU"/>
          </a:p>
        </p:txBody>
      </p:sp>
      <p:pic>
        <p:nvPicPr>
          <p:cNvPr id="8" name="Picture 7" descr="A picture containing text, screenshot, white, grey&#10;&#10;Description automatically generated">
            <a:extLst>
              <a:ext uri="{FF2B5EF4-FFF2-40B4-BE49-F238E27FC236}">
                <a16:creationId xmlns:a16="http://schemas.microsoft.com/office/drawing/2014/main" id="{797DD080-79A9-CE4D-5FD2-73E194C848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122" y="-42395"/>
            <a:ext cx="19123423" cy="3824685"/>
          </a:xfrm>
          <a:prstGeom prst="rect">
            <a:avLst/>
          </a:prstGeom>
        </p:spPr>
      </p:pic>
    </p:spTree>
    <p:extLst>
      <p:ext uri="{BB962C8B-B14F-4D97-AF65-F5344CB8AC3E}">
        <p14:creationId xmlns:p14="http://schemas.microsoft.com/office/powerpoint/2010/main" val="3441639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9585" y="8376537"/>
            <a:ext cx="16301918" cy="13976430"/>
          </a:xfrm>
        </p:spPr>
        <p:txBody>
          <a:bodyPr anchor="b"/>
          <a:lstStyle>
            <a:lvl1pPr>
              <a:defRPr sz="12402"/>
            </a:lvl1pPr>
          </a:lstStyle>
          <a:p>
            <a:r>
              <a:rPr lang="en-US"/>
              <a:t>Click to edit Master title style</a:t>
            </a:r>
            <a:endParaRPr lang="en-US" dirty="0"/>
          </a:p>
        </p:txBody>
      </p:sp>
      <p:sp>
        <p:nvSpPr>
          <p:cNvPr id="3" name="Text Placeholder 2"/>
          <p:cNvSpPr>
            <a:spLocks noGrp="1"/>
          </p:cNvSpPr>
          <p:nvPr>
            <p:ph type="body" idx="1"/>
          </p:nvPr>
        </p:nvSpPr>
        <p:spPr>
          <a:xfrm>
            <a:off x="1289585" y="22485189"/>
            <a:ext cx="16301918" cy="7349875"/>
          </a:xfrm>
        </p:spPr>
        <p:txBody>
          <a:bodyPr/>
          <a:lstStyle>
            <a:lvl1pPr marL="0" indent="0">
              <a:buNone/>
              <a:defRPr sz="4961">
                <a:solidFill>
                  <a:schemeClr val="tx1"/>
                </a:solidFill>
              </a:defRPr>
            </a:lvl1pPr>
            <a:lvl2pPr marL="945032" indent="0">
              <a:buNone/>
              <a:defRPr sz="4134">
                <a:solidFill>
                  <a:schemeClr val="tx1">
                    <a:tint val="75000"/>
                  </a:schemeClr>
                </a:solidFill>
              </a:defRPr>
            </a:lvl2pPr>
            <a:lvl3pPr marL="1890065" indent="0">
              <a:buNone/>
              <a:defRPr sz="3721">
                <a:solidFill>
                  <a:schemeClr val="tx1">
                    <a:tint val="75000"/>
                  </a:schemeClr>
                </a:solidFill>
              </a:defRPr>
            </a:lvl3pPr>
            <a:lvl4pPr marL="2835097" indent="0">
              <a:buNone/>
              <a:defRPr sz="3307">
                <a:solidFill>
                  <a:schemeClr val="tx1">
                    <a:tint val="75000"/>
                  </a:schemeClr>
                </a:solidFill>
              </a:defRPr>
            </a:lvl4pPr>
            <a:lvl5pPr marL="3780130" indent="0">
              <a:buNone/>
              <a:defRPr sz="3307">
                <a:solidFill>
                  <a:schemeClr val="tx1">
                    <a:tint val="75000"/>
                  </a:schemeClr>
                </a:solidFill>
              </a:defRPr>
            </a:lvl5pPr>
            <a:lvl6pPr marL="4725162" indent="0">
              <a:buNone/>
              <a:defRPr sz="3307">
                <a:solidFill>
                  <a:schemeClr val="tx1">
                    <a:tint val="75000"/>
                  </a:schemeClr>
                </a:solidFill>
              </a:defRPr>
            </a:lvl6pPr>
            <a:lvl7pPr marL="5670194" indent="0">
              <a:buNone/>
              <a:defRPr sz="3307">
                <a:solidFill>
                  <a:schemeClr val="tx1">
                    <a:tint val="75000"/>
                  </a:schemeClr>
                </a:solidFill>
              </a:defRPr>
            </a:lvl7pPr>
            <a:lvl8pPr marL="6615227" indent="0">
              <a:buNone/>
              <a:defRPr sz="3307">
                <a:solidFill>
                  <a:schemeClr val="tx1">
                    <a:tint val="75000"/>
                  </a:schemeClr>
                </a:solidFill>
              </a:defRPr>
            </a:lvl8pPr>
            <a:lvl9pPr marL="7560259" indent="0">
              <a:buNone/>
              <a:defRPr sz="33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D96A68-6984-4177-9DB1-BD5A3B90C67A}" type="datetimeFigureOut">
              <a:rPr lang="en-AU" smtClean="0"/>
              <a:t>26/06/2023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2683773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9428" y="8944295"/>
            <a:ext cx="8032829" cy="2131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68518" y="8944295"/>
            <a:ext cx="8032829" cy="2131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D96A68-6984-4177-9DB1-BD5A3B90C67A}" type="datetimeFigureOut">
              <a:rPr lang="en-AU" smtClean="0"/>
              <a:t>26/06/2023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506730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1890" y="1788866"/>
            <a:ext cx="16301918" cy="64943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1892" y="8236531"/>
            <a:ext cx="7995913" cy="4036597"/>
          </a:xfrm>
        </p:spPr>
        <p:txBody>
          <a:bodyPr anchor="b"/>
          <a:lstStyle>
            <a:lvl1pPr marL="0" indent="0">
              <a:buNone/>
              <a:defRPr sz="4961" b="1"/>
            </a:lvl1pPr>
            <a:lvl2pPr marL="945032" indent="0">
              <a:buNone/>
              <a:defRPr sz="4134" b="1"/>
            </a:lvl2pPr>
            <a:lvl3pPr marL="1890065" indent="0">
              <a:buNone/>
              <a:defRPr sz="3721" b="1"/>
            </a:lvl3pPr>
            <a:lvl4pPr marL="2835097" indent="0">
              <a:buNone/>
              <a:defRPr sz="3307" b="1"/>
            </a:lvl4pPr>
            <a:lvl5pPr marL="3780130" indent="0">
              <a:buNone/>
              <a:defRPr sz="3307" b="1"/>
            </a:lvl5pPr>
            <a:lvl6pPr marL="4725162" indent="0">
              <a:buNone/>
              <a:defRPr sz="3307" b="1"/>
            </a:lvl6pPr>
            <a:lvl7pPr marL="5670194" indent="0">
              <a:buNone/>
              <a:defRPr sz="3307" b="1"/>
            </a:lvl7pPr>
            <a:lvl8pPr marL="6615227" indent="0">
              <a:buNone/>
              <a:defRPr sz="3307" b="1"/>
            </a:lvl8pPr>
            <a:lvl9pPr marL="7560259" indent="0">
              <a:buNone/>
              <a:defRPr sz="3307" b="1"/>
            </a:lvl9pPr>
          </a:lstStyle>
          <a:p>
            <a:pPr lvl="0"/>
            <a:r>
              <a:rPr lang="en-US"/>
              <a:t>Click to edit Master text styles</a:t>
            </a:r>
          </a:p>
        </p:txBody>
      </p:sp>
      <p:sp>
        <p:nvSpPr>
          <p:cNvPr id="4" name="Content Placeholder 3"/>
          <p:cNvSpPr>
            <a:spLocks noGrp="1"/>
          </p:cNvSpPr>
          <p:nvPr>
            <p:ph sz="half" idx="2"/>
          </p:nvPr>
        </p:nvSpPr>
        <p:spPr>
          <a:xfrm>
            <a:off x="1301892" y="12273128"/>
            <a:ext cx="7995913" cy="1805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68518" y="8236531"/>
            <a:ext cx="8035291" cy="4036597"/>
          </a:xfrm>
        </p:spPr>
        <p:txBody>
          <a:bodyPr anchor="b"/>
          <a:lstStyle>
            <a:lvl1pPr marL="0" indent="0">
              <a:buNone/>
              <a:defRPr sz="4961" b="1"/>
            </a:lvl1pPr>
            <a:lvl2pPr marL="945032" indent="0">
              <a:buNone/>
              <a:defRPr sz="4134" b="1"/>
            </a:lvl2pPr>
            <a:lvl3pPr marL="1890065" indent="0">
              <a:buNone/>
              <a:defRPr sz="3721" b="1"/>
            </a:lvl3pPr>
            <a:lvl4pPr marL="2835097" indent="0">
              <a:buNone/>
              <a:defRPr sz="3307" b="1"/>
            </a:lvl4pPr>
            <a:lvl5pPr marL="3780130" indent="0">
              <a:buNone/>
              <a:defRPr sz="3307" b="1"/>
            </a:lvl5pPr>
            <a:lvl6pPr marL="4725162" indent="0">
              <a:buNone/>
              <a:defRPr sz="3307" b="1"/>
            </a:lvl6pPr>
            <a:lvl7pPr marL="5670194" indent="0">
              <a:buNone/>
              <a:defRPr sz="3307" b="1"/>
            </a:lvl7pPr>
            <a:lvl8pPr marL="6615227" indent="0">
              <a:buNone/>
              <a:defRPr sz="3307" b="1"/>
            </a:lvl8pPr>
            <a:lvl9pPr marL="7560259" indent="0">
              <a:buNone/>
              <a:defRPr sz="3307" b="1"/>
            </a:lvl9pPr>
          </a:lstStyle>
          <a:p>
            <a:pPr lvl="0"/>
            <a:r>
              <a:rPr lang="en-US"/>
              <a:t>Click to edit Master text styles</a:t>
            </a:r>
          </a:p>
        </p:txBody>
      </p:sp>
      <p:sp>
        <p:nvSpPr>
          <p:cNvPr id="6" name="Content Placeholder 5"/>
          <p:cNvSpPr>
            <a:spLocks noGrp="1"/>
          </p:cNvSpPr>
          <p:nvPr>
            <p:ph sz="quarter" idx="4"/>
          </p:nvPr>
        </p:nvSpPr>
        <p:spPr>
          <a:xfrm>
            <a:off x="9568518" y="12273128"/>
            <a:ext cx="8035291" cy="1805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96A68-6984-4177-9DB1-BD5A3B90C67A}" type="datetimeFigureOut">
              <a:rPr lang="en-AU" smtClean="0"/>
              <a:t>26/06/2023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47101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D96A68-6984-4177-9DB1-BD5A3B90C67A}" type="datetimeFigureOut">
              <a:rPr lang="en-AU" smtClean="0"/>
              <a:t>26/06/2023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3284968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D96A68-6984-4177-9DB1-BD5A3B90C67A}" type="datetimeFigureOut">
              <a:rPr lang="en-AU" smtClean="0"/>
              <a:t>26/06/2023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65051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1890" y="2239962"/>
            <a:ext cx="6095992" cy="7839869"/>
          </a:xfrm>
        </p:spPr>
        <p:txBody>
          <a:bodyPr anchor="b"/>
          <a:lstStyle>
            <a:lvl1pPr>
              <a:defRPr sz="6614"/>
            </a:lvl1pPr>
          </a:lstStyle>
          <a:p>
            <a:r>
              <a:rPr lang="en-US"/>
              <a:t>Click to edit Master title style</a:t>
            </a:r>
            <a:endParaRPr lang="en-US" dirty="0"/>
          </a:p>
        </p:txBody>
      </p:sp>
      <p:sp>
        <p:nvSpPr>
          <p:cNvPr id="3" name="Content Placeholder 2"/>
          <p:cNvSpPr>
            <a:spLocks noGrp="1"/>
          </p:cNvSpPr>
          <p:nvPr>
            <p:ph idx="1"/>
          </p:nvPr>
        </p:nvSpPr>
        <p:spPr>
          <a:xfrm>
            <a:off x="8035291" y="4837704"/>
            <a:ext cx="9568517" cy="23877378"/>
          </a:xfrm>
        </p:spPr>
        <p:txBody>
          <a:bodyPr/>
          <a:lstStyle>
            <a:lvl1pPr>
              <a:defRPr sz="6614"/>
            </a:lvl1pPr>
            <a:lvl2pPr>
              <a:defRPr sz="5788"/>
            </a:lvl2pPr>
            <a:lvl3pPr>
              <a:defRPr sz="4961"/>
            </a:lvl3pPr>
            <a:lvl4pPr>
              <a:defRPr sz="4134"/>
            </a:lvl4pPr>
            <a:lvl5pPr>
              <a:defRPr sz="4134"/>
            </a:lvl5pPr>
            <a:lvl6pPr>
              <a:defRPr sz="4134"/>
            </a:lvl6pPr>
            <a:lvl7pPr>
              <a:defRPr sz="4134"/>
            </a:lvl7pPr>
            <a:lvl8pPr>
              <a:defRPr sz="4134"/>
            </a:lvl8pPr>
            <a:lvl9pPr>
              <a:defRPr sz="4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1890" y="10079831"/>
            <a:ext cx="6095992" cy="18674135"/>
          </a:xfrm>
        </p:spPr>
        <p:txBody>
          <a:bodyPr/>
          <a:lstStyle>
            <a:lvl1pPr marL="0" indent="0">
              <a:buNone/>
              <a:defRPr sz="3307"/>
            </a:lvl1pPr>
            <a:lvl2pPr marL="945032" indent="0">
              <a:buNone/>
              <a:defRPr sz="2894"/>
            </a:lvl2pPr>
            <a:lvl3pPr marL="1890065" indent="0">
              <a:buNone/>
              <a:defRPr sz="2480"/>
            </a:lvl3pPr>
            <a:lvl4pPr marL="2835097" indent="0">
              <a:buNone/>
              <a:defRPr sz="2067"/>
            </a:lvl4pPr>
            <a:lvl5pPr marL="3780130" indent="0">
              <a:buNone/>
              <a:defRPr sz="2067"/>
            </a:lvl5pPr>
            <a:lvl6pPr marL="4725162" indent="0">
              <a:buNone/>
              <a:defRPr sz="2067"/>
            </a:lvl6pPr>
            <a:lvl7pPr marL="5670194" indent="0">
              <a:buNone/>
              <a:defRPr sz="2067"/>
            </a:lvl7pPr>
            <a:lvl8pPr marL="6615227" indent="0">
              <a:buNone/>
              <a:defRPr sz="2067"/>
            </a:lvl8pPr>
            <a:lvl9pPr marL="7560259" indent="0">
              <a:buNone/>
              <a:defRPr sz="2067"/>
            </a:lvl9pPr>
          </a:lstStyle>
          <a:p>
            <a:pPr lvl="0"/>
            <a:r>
              <a:rPr lang="en-US"/>
              <a:t>Click to edit Master text styles</a:t>
            </a:r>
          </a:p>
        </p:txBody>
      </p:sp>
      <p:sp>
        <p:nvSpPr>
          <p:cNvPr id="5" name="Date Placeholder 4"/>
          <p:cNvSpPr>
            <a:spLocks noGrp="1"/>
          </p:cNvSpPr>
          <p:nvPr>
            <p:ph type="dt" sz="half" idx="10"/>
          </p:nvPr>
        </p:nvSpPr>
        <p:spPr/>
        <p:txBody>
          <a:bodyPr/>
          <a:lstStyle/>
          <a:p>
            <a:fld id="{B0D96A68-6984-4177-9DB1-BD5A3B90C67A}" type="datetimeFigureOut">
              <a:rPr lang="en-AU" smtClean="0"/>
              <a:t>26/06/2023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1423588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1890" y="2239962"/>
            <a:ext cx="6095992" cy="7839869"/>
          </a:xfrm>
        </p:spPr>
        <p:txBody>
          <a:bodyPr anchor="b"/>
          <a:lstStyle>
            <a:lvl1pPr>
              <a:defRPr sz="6614"/>
            </a:lvl1pPr>
          </a:lstStyle>
          <a:p>
            <a:r>
              <a:rPr lang="en-US"/>
              <a:t>Click to edit Master title style</a:t>
            </a:r>
            <a:endParaRPr lang="en-US" dirty="0"/>
          </a:p>
        </p:txBody>
      </p:sp>
      <p:sp>
        <p:nvSpPr>
          <p:cNvPr id="3" name="Picture Placeholder 2"/>
          <p:cNvSpPr>
            <a:spLocks noGrp="1" noChangeAspect="1"/>
          </p:cNvSpPr>
          <p:nvPr>
            <p:ph type="pic" idx="1"/>
          </p:nvPr>
        </p:nvSpPr>
        <p:spPr>
          <a:xfrm>
            <a:off x="8035291" y="4837704"/>
            <a:ext cx="9568517" cy="23877378"/>
          </a:xfrm>
        </p:spPr>
        <p:txBody>
          <a:bodyPr anchor="t"/>
          <a:lstStyle>
            <a:lvl1pPr marL="0" indent="0">
              <a:buNone/>
              <a:defRPr sz="6614"/>
            </a:lvl1pPr>
            <a:lvl2pPr marL="945032" indent="0">
              <a:buNone/>
              <a:defRPr sz="5788"/>
            </a:lvl2pPr>
            <a:lvl3pPr marL="1890065" indent="0">
              <a:buNone/>
              <a:defRPr sz="4961"/>
            </a:lvl3pPr>
            <a:lvl4pPr marL="2835097" indent="0">
              <a:buNone/>
              <a:defRPr sz="4134"/>
            </a:lvl4pPr>
            <a:lvl5pPr marL="3780130" indent="0">
              <a:buNone/>
              <a:defRPr sz="4134"/>
            </a:lvl5pPr>
            <a:lvl6pPr marL="4725162" indent="0">
              <a:buNone/>
              <a:defRPr sz="4134"/>
            </a:lvl6pPr>
            <a:lvl7pPr marL="5670194" indent="0">
              <a:buNone/>
              <a:defRPr sz="4134"/>
            </a:lvl7pPr>
            <a:lvl8pPr marL="6615227" indent="0">
              <a:buNone/>
              <a:defRPr sz="4134"/>
            </a:lvl8pPr>
            <a:lvl9pPr marL="7560259" indent="0">
              <a:buNone/>
              <a:defRPr sz="4134"/>
            </a:lvl9pPr>
          </a:lstStyle>
          <a:p>
            <a:r>
              <a:rPr lang="en-US"/>
              <a:t>Click icon to add picture</a:t>
            </a:r>
            <a:endParaRPr lang="en-US" dirty="0"/>
          </a:p>
        </p:txBody>
      </p:sp>
      <p:sp>
        <p:nvSpPr>
          <p:cNvPr id="4" name="Text Placeholder 3"/>
          <p:cNvSpPr>
            <a:spLocks noGrp="1"/>
          </p:cNvSpPr>
          <p:nvPr>
            <p:ph type="body" sz="half" idx="2"/>
          </p:nvPr>
        </p:nvSpPr>
        <p:spPr>
          <a:xfrm>
            <a:off x="1301890" y="10079831"/>
            <a:ext cx="6095992" cy="18674135"/>
          </a:xfrm>
        </p:spPr>
        <p:txBody>
          <a:bodyPr/>
          <a:lstStyle>
            <a:lvl1pPr marL="0" indent="0">
              <a:buNone/>
              <a:defRPr sz="3307"/>
            </a:lvl1pPr>
            <a:lvl2pPr marL="945032" indent="0">
              <a:buNone/>
              <a:defRPr sz="2894"/>
            </a:lvl2pPr>
            <a:lvl3pPr marL="1890065" indent="0">
              <a:buNone/>
              <a:defRPr sz="2480"/>
            </a:lvl3pPr>
            <a:lvl4pPr marL="2835097" indent="0">
              <a:buNone/>
              <a:defRPr sz="2067"/>
            </a:lvl4pPr>
            <a:lvl5pPr marL="3780130" indent="0">
              <a:buNone/>
              <a:defRPr sz="2067"/>
            </a:lvl5pPr>
            <a:lvl6pPr marL="4725162" indent="0">
              <a:buNone/>
              <a:defRPr sz="2067"/>
            </a:lvl6pPr>
            <a:lvl7pPr marL="5670194" indent="0">
              <a:buNone/>
              <a:defRPr sz="2067"/>
            </a:lvl7pPr>
            <a:lvl8pPr marL="6615227" indent="0">
              <a:buNone/>
              <a:defRPr sz="2067"/>
            </a:lvl8pPr>
            <a:lvl9pPr marL="7560259" indent="0">
              <a:buNone/>
              <a:defRPr sz="2067"/>
            </a:lvl9pPr>
          </a:lstStyle>
          <a:p>
            <a:pPr lvl="0"/>
            <a:r>
              <a:rPr lang="en-US"/>
              <a:t>Click to edit Master text styles</a:t>
            </a:r>
          </a:p>
        </p:txBody>
      </p:sp>
      <p:sp>
        <p:nvSpPr>
          <p:cNvPr id="5" name="Date Placeholder 4"/>
          <p:cNvSpPr>
            <a:spLocks noGrp="1"/>
          </p:cNvSpPr>
          <p:nvPr>
            <p:ph type="dt" sz="half" idx="10"/>
          </p:nvPr>
        </p:nvSpPr>
        <p:spPr/>
        <p:txBody>
          <a:bodyPr/>
          <a:lstStyle/>
          <a:p>
            <a:fld id="{B0D96A68-6984-4177-9DB1-BD5A3B90C67A}" type="datetimeFigureOut">
              <a:rPr lang="en-AU" smtClean="0"/>
              <a:t>26/06/2023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D7C6437-E1CD-42F0-8A3D-AB228D89071B}" type="slidenum">
              <a:rPr lang="en-AU" smtClean="0"/>
              <a:t>‹#›</a:t>
            </a:fld>
            <a:endParaRPr lang="en-AU"/>
          </a:p>
        </p:txBody>
      </p:sp>
    </p:spTree>
    <p:extLst>
      <p:ext uri="{BB962C8B-B14F-4D97-AF65-F5344CB8AC3E}">
        <p14:creationId xmlns:p14="http://schemas.microsoft.com/office/powerpoint/2010/main" val="746443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9429" y="1788866"/>
            <a:ext cx="16301918" cy="6494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9429" y="8944295"/>
            <a:ext cx="16301918" cy="213185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99428" y="31141709"/>
            <a:ext cx="4252674" cy="1788859"/>
          </a:xfrm>
          <a:prstGeom prst="rect">
            <a:avLst/>
          </a:prstGeom>
        </p:spPr>
        <p:txBody>
          <a:bodyPr vert="horz" lIns="91440" tIns="45720" rIns="91440" bIns="45720" rtlCol="0" anchor="ctr"/>
          <a:lstStyle>
            <a:lvl1pPr algn="l">
              <a:defRPr sz="2480">
                <a:solidFill>
                  <a:schemeClr val="tx1">
                    <a:tint val="75000"/>
                  </a:schemeClr>
                </a:solidFill>
              </a:defRPr>
            </a:lvl1pPr>
          </a:lstStyle>
          <a:p>
            <a:fld id="{B0D96A68-6984-4177-9DB1-BD5A3B90C67A}" type="datetimeFigureOut">
              <a:rPr lang="en-AU" smtClean="0"/>
              <a:t>26/06/2023</a:t>
            </a:fld>
            <a:endParaRPr lang="en-AU"/>
          </a:p>
        </p:txBody>
      </p:sp>
      <p:sp>
        <p:nvSpPr>
          <p:cNvPr id="5" name="Footer Placeholder 4"/>
          <p:cNvSpPr>
            <a:spLocks noGrp="1"/>
          </p:cNvSpPr>
          <p:nvPr>
            <p:ph type="ftr" sz="quarter" idx="3"/>
          </p:nvPr>
        </p:nvSpPr>
        <p:spPr>
          <a:xfrm>
            <a:off x="6260882" y="31141709"/>
            <a:ext cx="6379012" cy="1788859"/>
          </a:xfrm>
          <a:prstGeom prst="rect">
            <a:avLst/>
          </a:prstGeom>
        </p:spPr>
        <p:txBody>
          <a:bodyPr vert="horz" lIns="91440" tIns="45720" rIns="91440" bIns="45720" rtlCol="0" anchor="ctr"/>
          <a:lstStyle>
            <a:lvl1pPr algn="ctr">
              <a:defRPr sz="248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3348673" y="31141709"/>
            <a:ext cx="4252674" cy="1788859"/>
          </a:xfrm>
          <a:prstGeom prst="rect">
            <a:avLst/>
          </a:prstGeom>
        </p:spPr>
        <p:txBody>
          <a:bodyPr vert="horz" lIns="91440" tIns="45720" rIns="91440" bIns="45720" rtlCol="0" anchor="ctr"/>
          <a:lstStyle>
            <a:lvl1pPr algn="r">
              <a:defRPr sz="2480">
                <a:solidFill>
                  <a:schemeClr val="tx1">
                    <a:tint val="75000"/>
                  </a:schemeClr>
                </a:solidFill>
              </a:defRPr>
            </a:lvl1pPr>
          </a:lstStyle>
          <a:p>
            <a:fld id="{4D7C6437-E1CD-42F0-8A3D-AB228D89071B}" type="slidenum">
              <a:rPr lang="en-AU" smtClean="0"/>
              <a:t>‹#›</a:t>
            </a:fld>
            <a:endParaRPr lang="en-AU"/>
          </a:p>
        </p:txBody>
      </p:sp>
    </p:spTree>
    <p:extLst>
      <p:ext uri="{BB962C8B-B14F-4D97-AF65-F5344CB8AC3E}">
        <p14:creationId xmlns:p14="http://schemas.microsoft.com/office/powerpoint/2010/main" val="692188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p:titleStyle>
    <p:bodyStyle>
      <a:lvl1pPr marL="472516" indent="-472516" algn="l" defTabSz="1890065" rtl="0" eaLnBrk="1" latinLnBrk="0" hangingPunct="1">
        <a:lnSpc>
          <a:spcPct val="90000"/>
        </a:lnSpc>
        <a:spcBef>
          <a:spcPts val="2067"/>
        </a:spcBef>
        <a:buFont typeface="Arial" panose="020B0604020202020204" pitchFamily="34" charset="0"/>
        <a:buChar char="•"/>
        <a:defRPr sz="5788" kern="1200">
          <a:solidFill>
            <a:schemeClr val="tx1"/>
          </a:solidFill>
          <a:latin typeface="+mn-lt"/>
          <a:ea typeface="+mn-ea"/>
          <a:cs typeface="+mn-cs"/>
        </a:defRPr>
      </a:lvl1pPr>
      <a:lvl2pPr marL="1417549" indent="-472516" algn="l" defTabSz="1890065" rtl="0" eaLnBrk="1" latinLnBrk="0" hangingPunct="1">
        <a:lnSpc>
          <a:spcPct val="90000"/>
        </a:lnSpc>
        <a:spcBef>
          <a:spcPts val="1034"/>
        </a:spcBef>
        <a:buFont typeface="Arial" panose="020B0604020202020204" pitchFamily="34" charset="0"/>
        <a:buChar char="•"/>
        <a:defRPr sz="4961" kern="1200">
          <a:solidFill>
            <a:schemeClr val="tx1"/>
          </a:solidFill>
          <a:latin typeface="+mn-lt"/>
          <a:ea typeface="+mn-ea"/>
          <a:cs typeface="+mn-cs"/>
        </a:defRPr>
      </a:lvl2pPr>
      <a:lvl3pPr marL="2362581" indent="-472516" algn="l" defTabSz="1890065" rtl="0" eaLnBrk="1" latinLnBrk="0" hangingPunct="1">
        <a:lnSpc>
          <a:spcPct val="90000"/>
        </a:lnSpc>
        <a:spcBef>
          <a:spcPts val="1034"/>
        </a:spcBef>
        <a:buFont typeface="Arial" panose="020B0604020202020204" pitchFamily="34" charset="0"/>
        <a:buChar char="•"/>
        <a:defRPr sz="4134" kern="1200">
          <a:solidFill>
            <a:schemeClr val="tx1"/>
          </a:solidFill>
          <a:latin typeface="+mn-lt"/>
          <a:ea typeface="+mn-ea"/>
          <a:cs typeface="+mn-cs"/>
        </a:defRPr>
      </a:lvl3pPr>
      <a:lvl4pPr marL="3307613"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4pPr>
      <a:lvl5pPr marL="4252646"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5pPr>
      <a:lvl6pPr marL="5197678"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6pPr>
      <a:lvl7pPr marL="6142711"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7pPr>
      <a:lvl8pPr marL="7087743"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8pPr>
      <a:lvl9pPr marL="8032775" indent="-472516" algn="l" defTabSz="1890065" rtl="0" eaLnBrk="1" latinLnBrk="0" hangingPunct="1">
        <a:lnSpc>
          <a:spcPct val="90000"/>
        </a:lnSpc>
        <a:spcBef>
          <a:spcPts val="1034"/>
        </a:spcBef>
        <a:buFont typeface="Arial" panose="020B0604020202020204" pitchFamily="34" charset="0"/>
        <a:buChar char="•"/>
        <a:defRPr sz="3721" kern="1200">
          <a:solidFill>
            <a:schemeClr val="tx1"/>
          </a:solidFill>
          <a:latin typeface="+mn-lt"/>
          <a:ea typeface="+mn-ea"/>
          <a:cs typeface="+mn-cs"/>
        </a:defRPr>
      </a:lvl9pPr>
    </p:bodyStyle>
    <p:otherStyle>
      <a:defPPr>
        <a:defRPr lang="en-US"/>
      </a:defPPr>
      <a:lvl1pPr marL="0" algn="l" defTabSz="1890065" rtl="0" eaLnBrk="1" latinLnBrk="0" hangingPunct="1">
        <a:defRPr sz="3721" kern="1200">
          <a:solidFill>
            <a:schemeClr val="tx1"/>
          </a:solidFill>
          <a:latin typeface="+mn-lt"/>
          <a:ea typeface="+mn-ea"/>
          <a:cs typeface="+mn-cs"/>
        </a:defRPr>
      </a:lvl1pPr>
      <a:lvl2pPr marL="945032" algn="l" defTabSz="1890065" rtl="0" eaLnBrk="1" latinLnBrk="0" hangingPunct="1">
        <a:defRPr sz="3721" kern="1200">
          <a:solidFill>
            <a:schemeClr val="tx1"/>
          </a:solidFill>
          <a:latin typeface="+mn-lt"/>
          <a:ea typeface="+mn-ea"/>
          <a:cs typeface="+mn-cs"/>
        </a:defRPr>
      </a:lvl2pPr>
      <a:lvl3pPr marL="1890065" algn="l" defTabSz="1890065" rtl="0" eaLnBrk="1" latinLnBrk="0" hangingPunct="1">
        <a:defRPr sz="3721" kern="1200">
          <a:solidFill>
            <a:schemeClr val="tx1"/>
          </a:solidFill>
          <a:latin typeface="+mn-lt"/>
          <a:ea typeface="+mn-ea"/>
          <a:cs typeface="+mn-cs"/>
        </a:defRPr>
      </a:lvl3pPr>
      <a:lvl4pPr marL="2835097" algn="l" defTabSz="1890065" rtl="0" eaLnBrk="1" latinLnBrk="0" hangingPunct="1">
        <a:defRPr sz="3721" kern="1200">
          <a:solidFill>
            <a:schemeClr val="tx1"/>
          </a:solidFill>
          <a:latin typeface="+mn-lt"/>
          <a:ea typeface="+mn-ea"/>
          <a:cs typeface="+mn-cs"/>
        </a:defRPr>
      </a:lvl4pPr>
      <a:lvl5pPr marL="3780130" algn="l" defTabSz="1890065" rtl="0" eaLnBrk="1" latinLnBrk="0" hangingPunct="1">
        <a:defRPr sz="3721" kern="1200">
          <a:solidFill>
            <a:schemeClr val="tx1"/>
          </a:solidFill>
          <a:latin typeface="+mn-lt"/>
          <a:ea typeface="+mn-ea"/>
          <a:cs typeface="+mn-cs"/>
        </a:defRPr>
      </a:lvl5pPr>
      <a:lvl6pPr marL="4725162" algn="l" defTabSz="1890065" rtl="0" eaLnBrk="1" latinLnBrk="0" hangingPunct="1">
        <a:defRPr sz="3721" kern="1200">
          <a:solidFill>
            <a:schemeClr val="tx1"/>
          </a:solidFill>
          <a:latin typeface="+mn-lt"/>
          <a:ea typeface="+mn-ea"/>
          <a:cs typeface="+mn-cs"/>
        </a:defRPr>
      </a:lvl6pPr>
      <a:lvl7pPr marL="5670194" algn="l" defTabSz="1890065" rtl="0" eaLnBrk="1" latinLnBrk="0" hangingPunct="1">
        <a:defRPr sz="3721" kern="1200">
          <a:solidFill>
            <a:schemeClr val="tx1"/>
          </a:solidFill>
          <a:latin typeface="+mn-lt"/>
          <a:ea typeface="+mn-ea"/>
          <a:cs typeface="+mn-cs"/>
        </a:defRPr>
      </a:lvl7pPr>
      <a:lvl8pPr marL="6615227" algn="l" defTabSz="1890065" rtl="0" eaLnBrk="1" latinLnBrk="0" hangingPunct="1">
        <a:defRPr sz="3721" kern="1200">
          <a:solidFill>
            <a:schemeClr val="tx1"/>
          </a:solidFill>
          <a:latin typeface="+mn-lt"/>
          <a:ea typeface="+mn-ea"/>
          <a:cs typeface="+mn-cs"/>
        </a:defRPr>
      </a:lvl8pPr>
      <a:lvl9pPr marL="7560259" algn="l" defTabSz="1890065" rtl="0" eaLnBrk="1" latinLnBrk="0" hangingPunct="1">
        <a:defRPr sz="372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C3DFB-81E8-444D-B259-215B14BC207B}"/>
              </a:ext>
            </a:extLst>
          </p:cNvPr>
          <p:cNvSpPr>
            <a:spLocks noGrp="1"/>
          </p:cNvSpPr>
          <p:nvPr>
            <p:ph type="title"/>
          </p:nvPr>
        </p:nvSpPr>
        <p:spPr>
          <a:xfrm>
            <a:off x="801645" y="5740752"/>
            <a:ext cx="17180598" cy="2247168"/>
          </a:xfrm>
          <a:prstGeom prst="rect">
            <a:avLst/>
          </a:prstGeom>
        </p:spPr>
        <p:txBody>
          <a:bodyPr>
            <a:normAutofit fontScale="90000"/>
          </a:bodyPr>
          <a:lstStyle/>
          <a:p>
            <a:r>
              <a:rPr lang="en-AU" sz="8000" b="1" dirty="0"/>
              <a:t>Refined crustal structure and radiogenic heat production in Greater McArthur Basin region by joint inversion of gravity and magnetic data</a:t>
            </a:r>
            <a:br>
              <a:rPr lang="en-AU" sz="8000" b="1" dirty="0"/>
            </a:br>
            <a:endParaRPr lang="en-AU" sz="8000" b="1" dirty="0"/>
          </a:p>
        </p:txBody>
      </p:sp>
      <p:sp>
        <p:nvSpPr>
          <p:cNvPr id="12" name="Content Placeholder 5">
            <a:extLst>
              <a:ext uri="{FF2B5EF4-FFF2-40B4-BE49-F238E27FC236}">
                <a16:creationId xmlns:a16="http://schemas.microsoft.com/office/drawing/2014/main" id="{7A71126D-8A62-4BD6-976B-D3D9BE8C4505}"/>
              </a:ext>
            </a:extLst>
          </p:cNvPr>
          <p:cNvSpPr txBox="1">
            <a:spLocks/>
          </p:cNvSpPr>
          <p:nvPr/>
        </p:nvSpPr>
        <p:spPr>
          <a:xfrm>
            <a:off x="801645" y="10645262"/>
            <a:ext cx="18099130" cy="5615971"/>
          </a:xfrm>
          <a:prstGeom prst="rect">
            <a:avLst/>
          </a:prstGeom>
        </p:spPr>
        <p:txBody>
          <a:bodyPr vert="horz" lIns="91440" tIns="45720" rIns="91440" bIns="45720" rtlCol="0">
            <a:normAutofit/>
          </a:bodyPr>
          <a:lstStyle>
            <a:lvl1pPr marL="0" indent="0" algn="l" defTabSz="740049" rtl="0" eaLnBrk="1" latinLnBrk="0" hangingPunct="1">
              <a:spcBef>
                <a:spcPct val="20000"/>
              </a:spcBef>
              <a:buFont typeface="Arial" panose="020B0604020202020204" pitchFamily="34" charset="0"/>
              <a:buNone/>
              <a:defRPr sz="4400" kern="1200">
                <a:solidFill>
                  <a:schemeClr val="tx1"/>
                </a:solidFill>
                <a:latin typeface="Calibri" panose="020F0502020204030204" pitchFamily="34" charset="0"/>
                <a:ea typeface="+mn-ea"/>
                <a:cs typeface="Calibri" panose="020F0502020204030204" pitchFamily="34" charset="0"/>
              </a:defRPr>
            </a:lvl1pPr>
            <a:lvl2pPr marL="601288" indent="-231266" algn="l" defTabSz="740049" rtl="0" eaLnBrk="1" latinLnBrk="0" hangingPunct="1">
              <a:spcBef>
                <a:spcPct val="20000"/>
              </a:spcBef>
              <a:buFont typeface="Arial" panose="020B0604020202020204" pitchFamily="34" charset="0"/>
              <a:buChar char="–"/>
              <a:defRPr sz="4000" kern="1200">
                <a:solidFill>
                  <a:schemeClr val="tx1"/>
                </a:solidFill>
                <a:latin typeface="Calibri" panose="020F0502020204030204" pitchFamily="34" charset="0"/>
                <a:ea typeface="+mn-ea"/>
                <a:cs typeface="Calibri" panose="020F0502020204030204" pitchFamily="34" charset="0"/>
              </a:defRPr>
            </a:lvl2pPr>
            <a:lvl3pPr marL="925055" indent="-185010" algn="l" defTabSz="740049" rtl="0" eaLnBrk="1" latinLnBrk="0" hangingPunct="1">
              <a:spcBef>
                <a:spcPct val="20000"/>
              </a:spcBef>
              <a:buFont typeface="Arial" panose="020B0604020202020204" pitchFamily="34" charset="0"/>
              <a:buChar char="•"/>
              <a:defRPr sz="3800" kern="1200">
                <a:solidFill>
                  <a:schemeClr val="tx1"/>
                </a:solidFill>
                <a:latin typeface="Calibri" panose="020F0502020204030204" pitchFamily="34" charset="0"/>
                <a:ea typeface="+mn-ea"/>
                <a:cs typeface="Calibri" panose="020F0502020204030204" pitchFamily="34" charset="0"/>
              </a:defRPr>
            </a:lvl3pPr>
            <a:lvl4pPr marL="1295081" indent="-185010" algn="l" defTabSz="740049"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4pPr>
            <a:lvl5pPr marL="1665105" indent="-185010" algn="l" defTabSz="740049" rtl="0" eaLnBrk="1" latinLnBrk="0" hangingPunct="1">
              <a:spcBef>
                <a:spcPct val="20000"/>
              </a:spcBef>
              <a:buFont typeface="Arial" panose="020B0604020202020204" pitchFamily="34" charset="0"/>
              <a:buChar char="»"/>
              <a:defRPr sz="3000" kern="1200">
                <a:solidFill>
                  <a:schemeClr val="tx1"/>
                </a:solidFill>
                <a:latin typeface="Calibri" panose="020F0502020204030204" pitchFamily="34" charset="0"/>
                <a:ea typeface="+mn-ea"/>
                <a:cs typeface="Calibri" panose="020F0502020204030204" pitchFamily="34" charset="0"/>
              </a:defRPr>
            </a:lvl5pPr>
            <a:lvl6pPr marL="2035127"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6pPr>
            <a:lvl7pPr marL="2405150"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7pPr>
            <a:lvl8pPr marL="2775172"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8pPr>
            <a:lvl9pPr marL="3145199"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9pPr>
          </a:lstStyle>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b="1" dirty="0">
                <a:solidFill>
                  <a:sysClr val="windowText" lastClr="000000"/>
                </a:solidFill>
              </a:rPr>
              <a:t>Introduction</a:t>
            </a: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AU" sz="3600" dirty="0"/>
              <a:t>Heat generally controls the strength and dynamics of the lithosphere. The Northern Australia Craton, particularly the Greater McArthur Basin area, demonstrates anomalously high surface geothermal heat flow (although the heat flow from the mantle is low). We employ geophysical methods here to constrain the basement geology and radiogenic heat production beneath the Greater McArthur Basin.</a:t>
            </a: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sz="4000" dirty="0"/>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sz="4000" dirty="0"/>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sz="4000" dirty="0"/>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sz="4000" dirty="0"/>
          </a:p>
        </p:txBody>
      </p:sp>
      <p:sp>
        <p:nvSpPr>
          <p:cNvPr id="18" name="Title 1">
            <a:extLst>
              <a:ext uri="{FF2B5EF4-FFF2-40B4-BE49-F238E27FC236}">
                <a16:creationId xmlns:a16="http://schemas.microsoft.com/office/drawing/2014/main" id="{AC8FCFF2-5A8C-4CCB-B9E0-FED63DDD249F}"/>
              </a:ext>
            </a:extLst>
          </p:cNvPr>
          <p:cNvSpPr txBox="1">
            <a:spLocks/>
          </p:cNvSpPr>
          <p:nvPr/>
        </p:nvSpPr>
        <p:spPr>
          <a:xfrm>
            <a:off x="3669536" y="9047348"/>
            <a:ext cx="14757759" cy="538486"/>
          </a:xfrm>
          <a:prstGeom prst="rect">
            <a:avLst/>
          </a:prstGeom>
        </p:spPr>
        <p:txBody>
          <a:bodyPr vert="horz" lIns="91440" tIns="45720" rIns="91440" bIns="45720" rtlCol="0" anchor="ctr">
            <a:noAutofit/>
          </a:bodyPr>
          <a:lst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a:lstStyle>
          <a:p>
            <a:pPr algn="r"/>
            <a:r>
              <a:rPr lang="en-AU" sz="3600" dirty="0"/>
              <a:t>Lu Li*, Alan Aitken, Weronika Gorczyk, Mark Jessell</a:t>
            </a:r>
          </a:p>
          <a:p>
            <a:pPr algn="r"/>
            <a:r>
              <a:rPr lang="en-AU" sz="3600" dirty="0"/>
              <a:t>lu.li@uwa.edu.au</a:t>
            </a:r>
          </a:p>
          <a:p>
            <a:pPr algn="r"/>
            <a:r>
              <a:rPr lang="en-AU" sz="3600" dirty="0"/>
              <a:t>Centre for Exploration Targeting, University of Western Australia </a:t>
            </a:r>
          </a:p>
        </p:txBody>
      </p:sp>
      <p:sp>
        <p:nvSpPr>
          <p:cNvPr id="4" name="Content Placeholder 5">
            <a:extLst>
              <a:ext uri="{FF2B5EF4-FFF2-40B4-BE49-F238E27FC236}">
                <a16:creationId xmlns:a16="http://schemas.microsoft.com/office/drawing/2014/main" id="{06678FB5-0178-8382-4FE1-2FFACFB2BF88}"/>
              </a:ext>
            </a:extLst>
          </p:cNvPr>
          <p:cNvSpPr txBox="1">
            <a:spLocks/>
          </p:cNvSpPr>
          <p:nvPr/>
        </p:nvSpPr>
        <p:spPr>
          <a:xfrm>
            <a:off x="801645" y="20568182"/>
            <a:ext cx="18099130" cy="12588811"/>
          </a:xfrm>
          <a:prstGeom prst="rect">
            <a:avLst/>
          </a:prstGeom>
        </p:spPr>
        <p:txBody>
          <a:bodyPr vert="horz" lIns="91440" tIns="45720" rIns="91440" bIns="45720" rtlCol="0">
            <a:normAutofit/>
          </a:bodyPr>
          <a:lstStyle>
            <a:lvl1pPr marL="0" indent="0" algn="l" defTabSz="740049" rtl="0" eaLnBrk="1" latinLnBrk="0" hangingPunct="1">
              <a:spcBef>
                <a:spcPct val="20000"/>
              </a:spcBef>
              <a:buFont typeface="Arial" panose="020B0604020202020204" pitchFamily="34" charset="0"/>
              <a:buNone/>
              <a:defRPr sz="4400" kern="1200">
                <a:solidFill>
                  <a:schemeClr val="tx1"/>
                </a:solidFill>
                <a:latin typeface="Calibri" panose="020F0502020204030204" pitchFamily="34" charset="0"/>
                <a:ea typeface="+mn-ea"/>
                <a:cs typeface="Calibri" panose="020F0502020204030204" pitchFamily="34" charset="0"/>
              </a:defRPr>
            </a:lvl1pPr>
            <a:lvl2pPr marL="601288" indent="-231266" algn="l" defTabSz="740049" rtl="0" eaLnBrk="1" latinLnBrk="0" hangingPunct="1">
              <a:spcBef>
                <a:spcPct val="20000"/>
              </a:spcBef>
              <a:buFont typeface="Arial" panose="020B0604020202020204" pitchFamily="34" charset="0"/>
              <a:buChar char="–"/>
              <a:defRPr sz="4000" kern="1200">
                <a:solidFill>
                  <a:schemeClr val="tx1"/>
                </a:solidFill>
                <a:latin typeface="Calibri" panose="020F0502020204030204" pitchFamily="34" charset="0"/>
                <a:ea typeface="+mn-ea"/>
                <a:cs typeface="Calibri" panose="020F0502020204030204" pitchFamily="34" charset="0"/>
              </a:defRPr>
            </a:lvl2pPr>
            <a:lvl3pPr marL="925055" indent="-185010" algn="l" defTabSz="740049" rtl="0" eaLnBrk="1" latinLnBrk="0" hangingPunct="1">
              <a:spcBef>
                <a:spcPct val="20000"/>
              </a:spcBef>
              <a:buFont typeface="Arial" panose="020B0604020202020204" pitchFamily="34" charset="0"/>
              <a:buChar char="•"/>
              <a:defRPr sz="3800" kern="1200">
                <a:solidFill>
                  <a:schemeClr val="tx1"/>
                </a:solidFill>
                <a:latin typeface="Calibri" panose="020F0502020204030204" pitchFamily="34" charset="0"/>
                <a:ea typeface="+mn-ea"/>
                <a:cs typeface="Calibri" panose="020F0502020204030204" pitchFamily="34" charset="0"/>
              </a:defRPr>
            </a:lvl3pPr>
            <a:lvl4pPr marL="1295081" indent="-185010" algn="l" defTabSz="740049"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4pPr>
            <a:lvl5pPr marL="1665105" indent="-185010" algn="l" defTabSz="740049" rtl="0" eaLnBrk="1" latinLnBrk="0" hangingPunct="1">
              <a:spcBef>
                <a:spcPct val="20000"/>
              </a:spcBef>
              <a:buFont typeface="Arial" panose="020B0604020202020204" pitchFamily="34" charset="0"/>
              <a:buChar char="»"/>
              <a:defRPr sz="3000" kern="1200">
                <a:solidFill>
                  <a:schemeClr val="tx1"/>
                </a:solidFill>
                <a:latin typeface="Calibri" panose="020F0502020204030204" pitchFamily="34" charset="0"/>
                <a:ea typeface="+mn-ea"/>
                <a:cs typeface="Calibri" panose="020F0502020204030204" pitchFamily="34" charset="0"/>
              </a:defRPr>
            </a:lvl5pPr>
            <a:lvl6pPr marL="2035127"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6pPr>
            <a:lvl7pPr marL="2405150"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7pPr>
            <a:lvl8pPr marL="2775172"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8pPr>
            <a:lvl9pPr marL="3145199"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9pPr>
          </a:lstStyle>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AU" sz="4400" b="1" i="0" u="none" strike="noStrike" kern="120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Conception model</a:t>
            </a: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b="1" dirty="0">
              <a:solidFill>
                <a:sysClr val="windowText" lastClr="000000"/>
              </a:solidFill>
            </a:endParaRP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AU" sz="4400" b="1" i="0" u="none" strike="noStrike" kern="120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grpSp>
        <p:nvGrpSpPr>
          <p:cNvPr id="103" name="Group 102">
            <a:extLst>
              <a:ext uri="{FF2B5EF4-FFF2-40B4-BE49-F238E27FC236}">
                <a16:creationId xmlns:a16="http://schemas.microsoft.com/office/drawing/2014/main" id="{4DA91F78-522F-B145-26C4-B3F7D2C81E78}"/>
              </a:ext>
            </a:extLst>
          </p:cNvPr>
          <p:cNvGrpSpPr/>
          <p:nvPr/>
        </p:nvGrpSpPr>
        <p:grpSpPr>
          <a:xfrm>
            <a:off x="1637358" y="21307552"/>
            <a:ext cx="6183292" cy="4311060"/>
            <a:chOff x="1637358" y="21307552"/>
            <a:chExt cx="6183292" cy="4311060"/>
          </a:xfrm>
        </p:grpSpPr>
        <p:grpSp>
          <p:nvGrpSpPr>
            <p:cNvPr id="41" name="Group 40">
              <a:extLst>
                <a:ext uri="{FF2B5EF4-FFF2-40B4-BE49-F238E27FC236}">
                  <a16:creationId xmlns:a16="http://schemas.microsoft.com/office/drawing/2014/main" id="{BD01CF68-B383-E862-278F-542A60FF22FE}"/>
                </a:ext>
              </a:extLst>
            </p:cNvPr>
            <p:cNvGrpSpPr/>
            <p:nvPr/>
          </p:nvGrpSpPr>
          <p:grpSpPr>
            <a:xfrm>
              <a:off x="1637358" y="21307552"/>
              <a:ext cx="6183292" cy="4311060"/>
              <a:chOff x="4710731" y="24570798"/>
              <a:chExt cx="6183292" cy="4311060"/>
            </a:xfrm>
          </p:grpSpPr>
          <p:grpSp>
            <p:nvGrpSpPr>
              <p:cNvPr id="2" name="Group 1">
                <a:extLst>
                  <a:ext uri="{FF2B5EF4-FFF2-40B4-BE49-F238E27FC236}">
                    <a16:creationId xmlns:a16="http://schemas.microsoft.com/office/drawing/2014/main" id="{5079EAD7-06F8-F18A-F7FD-87BB7425FBFA}"/>
                  </a:ext>
                </a:extLst>
              </p:cNvPr>
              <p:cNvGrpSpPr/>
              <p:nvPr/>
            </p:nvGrpSpPr>
            <p:grpSpPr>
              <a:xfrm>
                <a:off x="4710731" y="24797860"/>
                <a:ext cx="3637497" cy="3514407"/>
                <a:chOff x="5821958" y="2318621"/>
                <a:chExt cx="2812289" cy="2897066"/>
              </a:xfrm>
            </p:grpSpPr>
            <p:sp>
              <p:nvSpPr>
                <p:cNvPr id="3" name="Freeform 31">
                  <a:extLst>
                    <a:ext uri="{FF2B5EF4-FFF2-40B4-BE49-F238E27FC236}">
                      <a16:creationId xmlns:a16="http://schemas.microsoft.com/office/drawing/2014/main" id="{9544FA54-828D-B09C-46CA-3B6CE6842D36}"/>
                    </a:ext>
                  </a:extLst>
                </p:cNvPr>
                <p:cNvSpPr/>
                <p:nvPr/>
              </p:nvSpPr>
              <p:spPr>
                <a:xfrm>
                  <a:off x="5867734" y="2706801"/>
                  <a:ext cx="2751605" cy="985868"/>
                </a:xfrm>
                <a:custGeom>
                  <a:avLst/>
                  <a:gdLst>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45720 w 3193868"/>
                    <a:gd name="connsiteY27" fmla="*/ 1221377 h 1234440"/>
                    <a:gd name="connsiteX28" fmla="*/ 0 w 3193868"/>
                    <a:gd name="connsiteY28" fmla="*/ 0 h 1234440"/>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13014 w 3193868"/>
                    <a:gd name="connsiteY27" fmla="*/ 1227705 h 1234440"/>
                    <a:gd name="connsiteX28" fmla="*/ 0 w 3193868"/>
                    <a:gd name="connsiteY28" fmla="*/ 0 h 1234440"/>
                    <a:gd name="connsiteX0" fmla="*/ 0 w 3215968"/>
                    <a:gd name="connsiteY0" fmla="*/ 0 h 1234440"/>
                    <a:gd name="connsiteX1" fmla="*/ 137160 w 3215968"/>
                    <a:gd name="connsiteY1" fmla="*/ 189412 h 1234440"/>
                    <a:gd name="connsiteX2" fmla="*/ 248194 w 3215968"/>
                    <a:gd name="connsiteY2" fmla="*/ 254726 h 1234440"/>
                    <a:gd name="connsiteX3" fmla="*/ 391885 w 3215968"/>
                    <a:gd name="connsiteY3" fmla="*/ 267789 h 1234440"/>
                    <a:gd name="connsiteX4" fmla="*/ 457200 w 3215968"/>
                    <a:gd name="connsiteY4" fmla="*/ 163286 h 1234440"/>
                    <a:gd name="connsiteX5" fmla="*/ 509451 w 3215968"/>
                    <a:gd name="connsiteY5" fmla="*/ 117566 h 1234440"/>
                    <a:gd name="connsiteX6" fmla="*/ 666205 w 3215968"/>
                    <a:gd name="connsiteY6" fmla="*/ 130629 h 1234440"/>
                    <a:gd name="connsiteX7" fmla="*/ 744582 w 3215968"/>
                    <a:gd name="connsiteY7" fmla="*/ 189412 h 1234440"/>
                    <a:gd name="connsiteX8" fmla="*/ 803365 w 3215968"/>
                    <a:gd name="connsiteY8" fmla="*/ 241663 h 1234440"/>
                    <a:gd name="connsiteX9" fmla="*/ 920931 w 3215968"/>
                    <a:gd name="connsiteY9" fmla="*/ 300446 h 1234440"/>
                    <a:gd name="connsiteX10" fmla="*/ 1018902 w 3215968"/>
                    <a:gd name="connsiteY10" fmla="*/ 326572 h 1234440"/>
                    <a:gd name="connsiteX11" fmla="*/ 1175657 w 3215968"/>
                    <a:gd name="connsiteY11" fmla="*/ 346166 h 1234440"/>
                    <a:gd name="connsiteX12" fmla="*/ 1247502 w 3215968"/>
                    <a:gd name="connsiteY12" fmla="*/ 339635 h 1234440"/>
                    <a:gd name="connsiteX13" fmla="*/ 1299754 w 3215968"/>
                    <a:gd name="connsiteY13" fmla="*/ 300446 h 1234440"/>
                    <a:gd name="connsiteX14" fmla="*/ 1574074 w 3215968"/>
                    <a:gd name="connsiteY14" fmla="*/ 287383 h 1234440"/>
                    <a:gd name="connsiteX15" fmla="*/ 1730828 w 3215968"/>
                    <a:gd name="connsiteY15" fmla="*/ 306977 h 1234440"/>
                    <a:gd name="connsiteX16" fmla="*/ 1841862 w 3215968"/>
                    <a:gd name="connsiteY16" fmla="*/ 391886 h 1234440"/>
                    <a:gd name="connsiteX17" fmla="*/ 2044337 w 3215968"/>
                    <a:gd name="connsiteY17" fmla="*/ 437606 h 1234440"/>
                    <a:gd name="connsiteX18" fmla="*/ 2292531 w 3215968"/>
                    <a:gd name="connsiteY18" fmla="*/ 450669 h 1234440"/>
                    <a:gd name="connsiteX19" fmla="*/ 2390502 w 3215968"/>
                    <a:gd name="connsiteY19" fmla="*/ 385355 h 1234440"/>
                    <a:gd name="connsiteX20" fmla="*/ 2638697 w 3215968"/>
                    <a:gd name="connsiteY20" fmla="*/ 378823 h 1234440"/>
                    <a:gd name="connsiteX21" fmla="*/ 2756262 w 3215968"/>
                    <a:gd name="connsiteY21" fmla="*/ 411480 h 1234440"/>
                    <a:gd name="connsiteX22" fmla="*/ 2834640 w 3215968"/>
                    <a:gd name="connsiteY22" fmla="*/ 450669 h 1234440"/>
                    <a:gd name="connsiteX23" fmla="*/ 2834640 w 3215968"/>
                    <a:gd name="connsiteY23" fmla="*/ 450669 h 1234440"/>
                    <a:gd name="connsiteX24" fmla="*/ 3063240 w 3215968"/>
                    <a:gd name="connsiteY24" fmla="*/ 515983 h 1234440"/>
                    <a:gd name="connsiteX25" fmla="*/ 3215968 w 3215968"/>
                    <a:gd name="connsiteY25" fmla="*/ 515983 h 1234440"/>
                    <a:gd name="connsiteX26" fmla="*/ 3187337 w 3215968"/>
                    <a:gd name="connsiteY26" fmla="*/ 1234440 h 1234440"/>
                    <a:gd name="connsiteX27" fmla="*/ 13014 w 3215968"/>
                    <a:gd name="connsiteY27" fmla="*/ 1227705 h 1234440"/>
                    <a:gd name="connsiteX28" fmla="*/ 0 w 3215968"/>
                    <a:gd name="connsiteY28" fmla="*/ 0 h 1234440"/>
                    <a:gd name="connsiteX0" fmla="*/ 0 w 3215968"/>
                    <a:gd name="connsiteY0" fmla="*/ 0 h 1227705"/>
                    <a:gd name="connsiteX1" fmla="*/ 137160 w 3215968"/>
                    <a:gd name="connsiteY1" fmla="*/ 189412 h 1227705"/>
                    <a:gd name="connsiteX2" fmla="*/ 248194 w 3215968"/>
                    <a:gd name="connsiteY2" fmla="*/ 254726 h 1227705"/>
                    <a:gd name="connsiteX3" fmla="*/ 391885 w 3215968"/>
                    <a:gd name="connsiteY3" fmla="*/ 267789 h 1227705"/>
                    <a:gd name="connsiteX4" fmla="*/ 457200 w 3215968"/>
                    <a:gd name="connsiteY4" fmla="*/ 163286 h 1227705"/>
                    <a:gd name="connsiteX5" fmla="*/ 509451 w 3215968"/>
                    <a:gd name="connsiteY5" fmla="*/ 117566 h 1227705"/>
                    <a:gd name="connsiteX6" fmla="*/ 666205 w 3215968"/>
                    <a:gd name="connsiteY6" fmla="*/ 130629 h 1227705"/>
                    <a:gd name="connsiteX7" fmla="*/ 744582 w 3215968"/>
                    <a:gd name="connsiteY7" fmla="*/ 189412 h 1227705"/>
                    <a:gd name="connsiteX8" fmla="*/ 803365 w 3215968"/>
                    <a:gd name="connsiteY8" fmla="*/ 241663 h 1227705"/>
                    <a:gd name="connsiteX9" fmla="*/ 920931 w 3215968"/>
                    <a:gd name="connsiteY9" fmla="*/ 300446 h 1227705"/>
                    <a:gd name="connsiteX10" fmla="*/ 1018902 w 3215968"/>
                    <a:gd name="connsiteY10" fmla="*/ 326572 h 1227705"/>
                    <a:gd name="connsiteX11" fmla="*/ 1175657 w 3215968"/>
                    <a:gd name="connsiteY11" fmla="*/ 346166 h 1227705"/>
                    <a:gd name="connsiteX12" fmla="*/ 1247502 w 3215968"/>
                    <a:gd name="connsiteY12" fmla="*/ 339635 h 1227705"/>
                    <a:gd name="connsiteX13" fmla="*/ 1299754 w 3215968"/>
                    <a:gd name="connsiteY13" fmla="*/ 300446 h 1227705"/>
                    <a:gd name="connsiteX14" fmla="*/ 1574074 w 3215968"/>
                    <a:gd name="connsiteY14" fmla="*/ 287383 h 1227705"/>
                    <a:gd name="connsiteX15" fmla="*/ 1730828 w 3215968"/>
                    <a:gd name="connsiteY15" fmla="*/ 306977 h 1227705"/>
                    <a:gd name="connsiteX16" fmla="*/ 1841862 w 3215968"/>
                    <a:gd name="connsiteY16" fmla="*/ 391886 h 1227705"/>
                    <a:gd name="connsiteX17" fmla="*/ 2044337 w 3215968"/>
                    <a:gd name="connsiteY17" fmla="*/ 437606 h 1227705"/>
                    <a:gd name="connsiteX18" fmla="*/ 2292531 w 3215968"/>
                    <a:gd name="connsiteY18" fmla="*/ 450669 h 1227705"/>
                    <a:gd name="connsiteX19" fmla="*/ 2390502 w 3215968"/>
                    <a:gd name="connsiteY19" fmla="*/ 385355 h 1227705"/>
                    <a:gd name="connsiteX20" fmla="*/ 2638697 w 3215968"/>
                    <a:gd name="connsiteY20" fmla="*/ 378823 h 1227705"/>
                    <a:gd name="connsiteX21" fmla="*/ 2756262 w 3215968"/>
                    <a:gd name="connsiteY21" fmla="*/ 411480 h 1227705"/>
                    <a:gd name="connsiteX22" fmla="*/ 2834640 w 3215968"/>
                    <a:gd name="connsiteY22" fmla="*/ 450669 h 1227705"/>
                    <a:gd name="connsiteX23" fmla="*/ 2834640 w 3215968"/>
                    <a:gd name="connsiteY23" fmla="*/ 450669 h 1227705"/>
                    <a:gd name="connsiteX24" fmla="*/ 3063240 w 3215968"/>
                    <a:gd name="connsiteY24" fmla="*/ 515983 h 1227705"/>
                    <a:gd name="connsiteX25" fmla="*/ 3215968 w 3215968"/>
                    <a:gd name="connsiteY25" fmla="*/ 515983 h 1227705"/>
                    <a:gd name="connsiteX26" fmla="*/ 3202070 w 3215968"/>
                    <a:gd name="connsiteY26" fmla="*/ 1227057 h 1227705"/>
                    <a:gd name="connsiteX27" fmla="*/ 13014 w 3215968"/>
                    <a:gd name="connsiteY27" fmla="*/ 1227705 h 1227705"/>
                    <a:gd name="connsiteX28" fmla="*/ 0 w 3215968"/>
                    <a:gd name="connsiteY28" fmla="*/ 0 h 122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5968" h="1227705">
                      <a:moveTo>
                        <a:pt x="0" y="0"/>
                      </a:moveTo>
                      <a:lnTo>
                        <a:pt x="137160" y="189412"/>
                      </a:lnTo>
                      <a:lnTo>
                        <a:pt x="248194" y="254726"/>
                      </a:lnTo>
                      <a:lnTo>
                        <a:pt x="391885" y="267789"/>
                      </a:lnTo>
                      <a:lnTo>
                        <a:pt x="457200" y="163286"/>
                      </a:lnTo>
                      <a:lnTo>
                        <a:pt x="509451" y="117566"/>
                      </a:lnTo>
                      <a:lnTo>
                        <a:pt x="666205" y="130629"/>
                      </a:lnTo>
                      <a:lnTo>
                        <a:pt x="744582" y="189412"/>
                      </a:lnTo>
                      <a:lnTo>
                        <a:pt x="803365" y="241663"/>
                      </a:lnTo>
                      <a:lnTo>
                        <a:pt x="920931" y="300446"/>
                      </a:lnTo>
                      <a:lnTo>
                        <a:pt x="1018902" y="326572"/>
                      </a:lnTo>
                      <a:lnTo>
                        <a:pt x="1175657" y="346166"/>
                      </a:lnTo>
                      <a:lnTo>
                        <a:pt x="1247502" y="339635"/>
                      </a:lnTo>
                      <a:lnTo>
                        <a:pt x="1299754" y="300446"/>
                      </a:lnTo>
                      <a:lnTo>
                        <a:pt x="1574074" y="287383"/>
                      </a:lnTo>
                      <a:lnTo>
                        <a:pt x="1730828" y="306977"/>
                      </a:lnTo>
                      <a:lnTo>
                        <a:pt x="1841862" y="391886"/>
                      </a:lnTo>
                      <a:lnTo>
                        <a:pt x="2044337" y="437606"/>
                      </a:lnTo>
                      <a:lnTo>
                        <a:pt x="2292531" y="450669"/>
                      </a:lnTo>
                      <a:lnTo>
                        <a:pt x="2390502" y="385355"/>
                      </a:lnTo>
                      <a:lnTo>
                        <a:pt x="2638697" y="378823"/>
                      </a:lnTo>
                      <a:lnTo>
                        <a:pt x="2756262" y="411480"/>
                      </a:lnTo>
                      <a:lnTo>
                        <a:pt x="2834640" y="450669"/>
                      </a:lnTo>
                      <a:lnTo>
                        <a:pt x="2834640" y="450669"/>
                      </a:lnTo>
                      <a:lnTo>
                        <a:pt x="3063240" y="515983"/>
                      </a:lnTo>
                      <a:lnTo>
                        <a:pt x="3215968" y="515983"/>
                      </a:lnTo>
                      <a:lnTo>
                        <a:pt x="3202070" y="1227057"/>
                      </a:lnTo>
                      <a:lnTo>
                        <a:pt x="13014" y="1227705"/>
                      </a:lnTo>
                      <a:lnTo>
                        <a:pt x="0" y="0"/>
                      </a:lnTo>
                      <a:close/>
                    </a:path>
                  </a:pathLst>
                </a:custGeom>
                <a:solidFill>
                  <a:schemeClr val="bg1">
                    <a:lumMod val="6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Freeform 6">
                  <a:extLst>
                    <a:ext uri="{FF2B5EF4-FFF2-40B4-BE49-F238E27FC236}">
                      <a16:creationId xmlns:a16="http://schemas.microsoft.com/office/drawing/2014/main" id="{F1B56F8C-D0EE-643D-A85C-40E3B411822C}"/>
                    </a:ext>
                  </a:extLst>
                </p:cNvPr>
                <p:cNvSpPr/>
                <p:nvPr/>
              </p:nvSpPr>
              <p:spPr>
                <a:xfrm rot="21341291">
                  <a:off x="6865569" y="2531512"/>
                  <a:ext cx="703939" cy="316145"/>
                </a:xfrm>
                <a:custGeom>
                  <a:avLst/>
                  <a:gdLst>
                    <a:gd name="connsiteX0" fmla="*/ 0 w 750277"/>
                    <a:gd name="connsiteY0" fmla="*/ 0 h 242277"/>
                    <a:gd name="connsiteX1" fmla="*/ 750277 w 750277"/>
                    <a:gd name="connsiteY1" fmla="*/ 179753 h 242277"/>
                    <a:gd name="connsiteX2" fmla="*/ 367323 w 750277"/>
                    <a:gd name="connsiteY2" fmla="*/ 242277 h 242277"/>
                    <a:gd name="connsiteX3" fmla="*/ 0 w 750277"/>
                    <a:gd name="connsiteY3" fmla="*/ 0 h 242277"/>
                  </a:gdLst>
                  <a:ahLst/>
                  <a:cxnLst>
                    <a:cxn ang="0">
                      <a:pos x="connsiteX0" y="connsiteY0"/>
                    </a:cxn>
                    <a:cxn ang="0">
                      <a:pos x="connsiteX1" y="connsiteY1"/>
                    </a:cxn>
                    <a:cxn ang="0">
                      <a:pos x="connsiteX2" y="connsiteY2"/>
                    </a:cxn>
                    <a:cxn ang="0">
                      <a:pos x="connsiteX3" y="connsiteY3"/>
                    </a:cxn>
                  </a:cxnLst>
                  <a:rect l="l" t="t" r="r" b="b"/>
                  <a:pathLst>
                    <a:path w="750277" h="242277">
                      <a:moveTo>
                        <a:pt x="0" y="0"/>
                      </a:moveTo>
                      <a:lnTo>
                        <a:pt x="750277" y="179753"/>
                      </a:lnTo>
                      <a:lnTo>
                        <a:pt x="367323" y="242277"/>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AU"/>
                </a:p>
              </p:txBody>
            </p:sp>
            <p:sp>
              <p:nvSpPr>
                <p:cNvPr id="7" name="Freeform 7">
                  <a:extLst>
                    <a:ext uri="{FF2B5EF4-FFF2-40B4-BE49-F238E27FC236}">
                      <a16:creationId xmlns:a16="http://schemas.microsoft.com/office/drawing/2014/main" id="{9EC4E398-F597-31C5-988D-CE3AAF970378}"/>
                    </a:ext>
                  </a:extLst>
                </p:cNvPr>
                <p:cNvSpPr/>
                <p:nvPr/>
              </p:nvSpPr>
              <p:spPr>
                <a:xfrm>
                  <a:off x="5868657" y="2368489"/>
                  <a:ext cx="2765590" cy="1821133"/>
                </a:xfrm>
                <a:custGeom>
                  <a:avLst/>
                  <a:gdLst>
                    <a:gd name="connsiteX0" fmla="*/ 0 w 3149600"/>
                    <a:gd name="connsiteY0" fmla="*/ 226646 h 1711569"/>
                    <a:gd name="connsiteX1" fmla="*/ 15631 w 3149600"/>
                    <a:gd name="connsiteY1" fmla="*/ 1563077 h 1711569"/>
                    <a:gd name="connsiteX2" fmla="*/ 3110523 w 3149600"/>
                    <a:gd name="connsiteY2" fmla="*/ 1711569 h 1711569"/>
                    <a:gd name="connsiteX3" fmla="*/ 3149600 w 3149600"/>
                    <a:gd name="connsiteY3" fmla="*/ 961292 h 1711569"/>
                    <a:gd name="connsiteX4" fmla="*/ 3048000 w 3149600"/>
                    <a:gd name="connsiteY4" fmla="*/ 711200 h 1711569"/>
                    <a:gd name="connsiteX5" fmla="*/ 2868246 w 3149600"/>
                    <a:gd name="connsiteY5" fmla="*/ 679938 h 1711569"/>
                    <a:gd name="connsiteX6" fmla="*/ 2649415 w 3149600"/>
                    <a:gd name="connsiteY6" fmla="*/ 812800 h 1711569"/>
                    <a:gd name="connsiteX7" fmla="*/ 2508738 w 3149600"/>
                    <a:gd name="connsiteY7" fmla="*/ 804984 h 1711569"/>
                    <a:gd name="connsiteX8" fmla="*/ 2454031 w 3149600"/>
                    <a:gd name="connsiteY8" fmla="*/ 797169 h 1711569"/>
                    <a:gd name="connsiteX9" fmla="*/ 2227385 w 3149600"/>
                    <a:gd name="connsiteY9" fmla="*/ 789354 h 1711569"/>
                    <a:gd name="connsiteX10" fmla="*/ 2227385 w 3149600"/>
                    <a:gd name="connsiteY10" fmla="*/ 789354 h 1711569"/>
                    <a:gd name="connsiteX11" fmla="*/ 2157046 w 3149600"/>
                    <a:gd name="connsiteY11" fmla="*/ 656492 h 1711569"/>
                    <a:gd name="connsiteX12" fmla="*/ 2110154 w 3149600"/>
                    <a:gd name="connsiteY12" fmla="*/ 578338 h 1711569"/>
                    <a:gd name="connsiteX13" fmla="*/ 2016369 w 3149600"/>
                    <a:gd name="connsiteY13" fmla="*/ 476738 h 1711569"/>
                    <a:gd name="connsiteX14" fmla="*/ 1946031 w 3149600"/>
                    <a:gd name="connsiteY14" fmla="*/ 508000 h 1711569"/>
                    <a:gd name="connsiteX15" fmla="*/ 1656862 w 3149600"/>
                    <a:gd name="connsiteY15" fmla="*/ 523631 h 1711569"/>
                    <a:gd name="connsiteX16" fmla="*/ 1398954 w 3149600"/>
                    <a:gd name="connsiteY16" fmla="*/ 453292 h 1711569"/>
                    <a:gd name="connsiteX17" fmla="*/ 1258277 w 3149600"/>
                    <a:gd name="connsiteY17" fmla="*/ 265723 h 1711569"/>
                    <a:gd name="connsiteX18" fmla="*/ 945662 w 3149600"/>
                    <a:gd name="connsiteY18" fmla="*/ 218831 h 1711569"/>
                    <a:gd name="connsiteX19" fmla="*/ 750277 w 3149600"/>
                    <a:gd name="connsiteY19" fmla="*/ 304800 h 1711569"/>
                    <a:gd name="connsiteX20" fmla="*/ 640862 w 3149600"/>
                    <a:gd name="connsiteY20" fmla="*/ 296984 h 1711569"/>
                    <a:gd name="connsiteX21" fmla="*/ 617415 w 3149600"/>
                    <a:gd name="connsiteY21" fmla="*/ 289169 h 1711569"/>
                    <a:gd name="connsiteX22" fmla="*/ 515815 w 3149600"/>
                    <a:gd name="connsiteY22" fmla="*/ 234461 h 1711569"/>
                    <a:gd name="connsiteX23" fmla="*/ 508000 w 3149600"/>
                    <a:gd name="connsiteY23" fmla="*/ 62523 h 1711569"/>
                    <a:gd name="connsiteX24" fmla="*/ 422031 w 3149600"/>
                    <a:gd name="connsiteY24" fmla="*/ 7815 h 1711569"/>
                    <a:gd name="connsiteX25" fmla="*/ 281354 w 3149600"/>
                    <a:gd name="connsiteY25" fmla="*/ 0 h 1711569"/>
                    <a:gd name="connsiteX26" fmla="*/ 179754 w 3149600"/>
                    <a:gd name="connsiteY26" fmla="*/ 7815 h 1711569"/>
                    <a:gd name="connsiteX27" fmla="*/ 85969 w 3149600"/>
                    <a:gd name="connsiteY27" fmla="*/ 101600 h 1711569"/>
                    <a:gd name="connsiteX28" fmla="*/ 0 w 3149600"/>
                    <a:gd name="connsiteY28" fmla="*/ 226646 h 1711569"/>
                    <a:gd name="connsiteX0" fmla="*/ 0 w 3149600"/>
                    <a:gd name="connsiteY0" fmla="*/ 226646 h 2301129"/>
                    <a:gd name="connsiteX1" fmla="*/ 15631 w 3149600"/>
                    <a:gd name="connsiteY1" fmla="*/ 2301129 h 2301129"/>
                    <a:gd name="connsiteX2" fmla="*/ 3110523 w 3149600"/>
                    <a:gd name="connsiteY2" fmla="*/ 1711569 h 2301129"/>
                    <a:gd name="connsiteX3" fmla="*/ 3149600 w 3149600"/>
                    <a:gd name="connsiteY3" fmla="*/ 961292 h 2301129"/>
                    <a:gd name="connsiteX4" fmla="*/ 3048000 w 3149600"/>
                    <a:gd name="connsiteY4" fmla="*/ 711200 h 2301129"/>
                    <a:gd name="connsiteX5" fmla="*/ 2868246 w 3149600"/>
                    <a:gd name="connsiteY5" fmla="*/ 679938 h 2301129"/>
                    <a:gd name="connsiteX6" fmla="*/ 2649415 w 3149600"/>
                    <a:gd name="connsiteY6" fmla="*/ 812800 h 2301129"/>
                    <a:gd name="connsiteX7" fmla="*/ 2508738 w 3149600"/>
                    <a:gd name="connsiteY7" fmla="*/ 804984 h 2301129"/>
                    <a:gd name="connsiteX8" fmla="*/ 2454031 w 3149600"/>
                    <a:gd name="connsiteY8" fmla="*/ 797169 h 2301129"/>
                    <a:gd name="connsiteX9" fmla="*/ 2227385 w 3149600"/>
                    <a:gd name="connsiteY9" fmla="*/ 789354 h 2301129"/>
                    <a:gd name="connsiteX10" fmla="*/ 2227385 w 3149600"/>
                    <a:gd name="connsiteY10" fmla="*/ 789354 h 2301129"/>
                    <a:gd name="connsiteX11" fmla="*/ 2157046 w 3149600"/>
                    <a:gd name="connsiteY11" fmla="*/ 656492 h 2301129"/>
                    <a:gd name="connsiteX12" fmla="*/ 2110154 w 3149600"/>
                    <a:gd name="connsiteY12" fmla="*/ 578338 h 2301129"/>
                    <a:gd name="connsiteX13" fmla="*/ 2016369 w 3149600"/>
                    <a:gd name="connsiteY13" fmla="*/ 476738 h 2301129"/>
                    <a:gd name="connsiteX14" fmla="*/ 1946031 w 3149600"/>
                    <a:gd name="connsiteY14" fmla="*/ 508000 h 2301129"/>
                    <a:gd name="connsiteX15" fmla="*/ 1656862 w 3149600"/>
                    <a:gd name="connsiteY15" fmla="*/ 523631 h 2301129"/>
                    <a:gd name="connsiteX16" fmla="*/ 1398954 w 3149600"/>
                    <a:gd name="connsiteY16" fmla="*/ 453292 h 2301129"/>
                    <a:gd name="connsiteX17" fmla="*/ 1258277 w 3149600"/>
                    <a:gd name="connsiteY17" fmla="*/ 265723 h 2301129"/>
                    <a:gd name="connsiteX18" fmla="*/ 945662 w 3149600"/>
                    <a:gd name="connsiteY18" fmla="*/ 218831 h 2301129"/>
                    <a:gd name="connsiteX19" fmla="*/ 750277 w 3149600"/>
                    <a:gd name="connsiteY19" fmla="*/ 304800 h 2301129"/>
                    <a:gd name="connsiteX20" fmla="*/ 640862 w 3149600"/>
                    <a:gd name="connsiteY20" fmla="*/ 296984 h 2301129"/>
                    <a:gd name="connsiteX21" fmla="*/ 617415 w 3149600"/>
                    <a:gd name="connsiteY21" fmla="*/ 289169 h 2301129"/>
                    <a:gd name="connsiteX22" fmla="*/ 515815 w 3149600"/>
                    <a:gd name="connsiteY22" fmla="*/ 234461 h 2301129"/>
                    <a:gd name="connsiteX23" fmla="*/ 508000 w 3149600"/>
                    <a:gd name="connsiteY23" fmla="*/ 62523 h 2301129"/>
                    <a:gd name="connsiteX24" fmla="*/ 422031 w 3149600"/>
                    <a:gd name="connsiteY24" fmla="*/ 7815 h 2301129"/>
                    <a:gd name="connsiteX25" fmla="*/ 281354 w 3149600"/>
                    <a:gd name="connsiteY25" fmla="*/ 0 h 2301129"/>
                    <a:gd name="connsiteX26" fmla="*/ 179754 w 3149600"/>
                    <a:gd name="connsiteY26" fmla="*/ 7815 h 2301129"/>
                    <a:gd name="connsiteX27" fmla="*/ 85969 w 3149600"/>
                    <a:gd name="connsiteY27" fmla="*/ 101600 h 2301129"/>
                    <a:gd name="connsiteX28" fmla="*/ 0 w 3149600"/>
                    <a:gd name="connsiteY28" fmla="*/ 226646 h 2301129"/>
                    <a:gd name="connsiteX0" fmla="*/ 0 w 3208494"/>
                    <a:gd name="connsiteY0" fmla="*/ 226646 h 2332055"/>
                    <a:gd name="connsiteX1" fmla="*/ 15631 w 3208494"/>
                    <a:gd name="connsiteY1" fmla="*/ 2301129 h 2332055"/>
                    <a:gd name="connsiteX2" fmla="*/ 3208494 w 3208494"/>
                    <a:gd name="connsiteY2" fmla="*/ 2332055 h 2332055"/>
                    <a:gd name="connsiteX3" fmla="*/ 3149600 w 3208494"/>
                    <a:gd name="connsiteY3" fmla="*/ 961292 h 2332055"/>
                    <a:gd name="connsiteX4" fmla="*/ 3048000 w 3208494"/>
                    <a:gd name="connsiteY4" fmla="*/ 711200 h 2332055"/>
                    <a:gd name="connsiteX5" fmla="*/ 2868246 w 3208494"/>
                    <a:gd name="connsiteY5" fmla="*/ 679938 h 2332055"/>
                    <a:gd name="connsiteX6" fmla="*/ 2649415 w 3208494"/>
                    <a:gd name="connsiteY6" fmla="*/ 812800 h 2332055"/>
                    <a:gd name="connsiteX7" fmla="*/ 2508738 w 3208494"/>
                    <a:gd name="connsiteY7" fmla="*/ 804984 h 2332055"/>
                    <a:gd name="connsiteX8" fmla="*/ 2454031 w 3208494"/>
                    <a:gd name="connsiteY8" fmla="*/ 797169 h 2332055"/>
                    <a:gd name="connsiteX9" fmla="*/ 2227385 w 3208494"/>
                    <a:gd name="connsiteY9" fmla="*/ 789354 h 2332055"/>
                    <a:gd name="connsiteX10" fmla="*/ 2227385 w 3208494"/>
                    <a:gd name="connsiteY10" fmla="*/ 789354 h 2332055"/>
                    <a:gd name="connsiteX11" fmla="*/ 2157046 w 3208494"/>
                    <a:gd name="connsiteY11" fmla="*/ 656492 h 2332055"/>
                    <a:gd name="connsiteX12" fmla="*/ 2110154 w 3208494"/>
                    <a:gd name="connsiteY12" fmla="*/ 578338 h 2332055"/>
                    <a:gd name="connsiteX13" fmla="*/ 2016369 w 3208494"/>
                    <a:gd name="connsiteY13" fmla="*/ 476738 h 2332055"/>
                    <a:gd name="connsiteX14" fmla="*/ 1946031 w 3208494"/>
                    <a:gd name="connsiteY14" fmla="*/ 508000 h 2332055"/>
                    <a:gd name="connsiteX15" fmla="*/ 1656862 w 3208494"/>
                    <a:gd name="connsiteY15" fmla="*/ 523631 h 2332055"/>
                    <a:gd name="connsiteX16" fmla="*/ 1398954 w 3208494"/>
                    <a:gd name="connsiteY16" fmla="*/ 453292 h 2332055"/>
                    <a:gd name="connsiteX17" fmla="*/ 1258277 w 3208494"/>
                    <a:gd name="connsiteY17" fmla="*/ 265723 h 2332055"/>
                    <a:gd name="connsiteX18" fmla="*/ 945662 w 3208494"/>
                    <a:gd name="connsiteY18" fmla="*/ 218831 h 2332055"/>
                    <a:gd name="connsiteX19" fmla="*/ 750277 w 3208494"/>
                    <a:gd name="connsiteY19" fmla="*/ 304800 h 2332055"/>
                    <a:gd name="connsiteX20" fmla="*/ 640862 w 3208494"/>
                    <a:gd name="connsiteY20" fmla="*/ 296984 h 2332055"/>
                    <a:gd name="connsiteX21" fmla="*/ 617415 w 3208494"/>
                    <a:gd name="connsiteY21" fmla="*/ 289169 h 2332055"/>
                    <a:gd name="connsiteX22" fmla="*/ 515815 w 3208494"/>
                    <a:gd name="connsiteY22" fmla="*/ 234461 h 2332055"/>
                    <a:gd name="connsiteX23" fmla="*/ 508000 w 3208494"/>
                    <a:gd name="connsiteY23" fmla="*/ 62523 h 2332055"/>
                    <a:gd name="connsiteX24" fmla="*/ 422031 w 3208494"/>
                    <a:gd name="connsiteY24" fmla="*/ 7815 h 2332055"/>
                    <a:gd name="connsiteX25" fmla="*/ 281354 w 3208494"/>
                    <a:gd name="connsiteY25" fmla="*/ 0 h 2332055"/>
                    <a:gd name="connsiteX26" fmla="*/ 179754 w 3208494"/>
                    <a:gd name="connsiteY26" fmla="*/ 7815 h 2332055"/>
                    <a:gd name="connsiteX27" fmla="*/ 85969 w 3208494"/>
                    <a:gd name="connsiteY27" fmla="*/ 101600 h 2332055"/>
                    <a:gd name="connsiteX28" fmla="*/ 0 w 3208494"/>
                    <a:gd name="connsiteY28" fmla="*/ 226646 h 2332055"/>
                    <a:gd name="connsiteX0" fmla="*/ 0 w 3169306"/>
                    <a:gd name="connsiteY0" fmla="*/ 226646 h 2325524"/>
                    <a:gd name="connsiteX1" fmla="*/ 15631 w 3169306"/>
                    <a:gd name="connsiteY1" fmla="*/ 2301129 h 2325524"/>
                    <a:gd name="connsiteX2" fmla="*/ 3169306 w 3169306"/>
                    <a:gd name="connsiteY2" fmla="*/ 2325524 h 2325524"/>
                    <a:gd name="connsiteX3" fmla="*/ 3149600 w 3169306"/>
                    <a:gd name="connsiteY3" fmla="*/ 961292 h 2325524"/>
                    <a:gd name="connsiteX4" fmla="*/ 3048000 w 3169306"/>
                    <a:gd name="connsiteY4" fmla="*/ 711200 h 2325524"/>
                    <a:gd name="connsiteX5" fmla="*/ 2868246 w 3169306"/>
                    <a:gd name="connsiteY5" fmla="*/ 679938 h 2325524"/>
                    <a:gd name="connsiteX6" fmla="*/ 2649415 w 3169306"/>
                    <a:gd name="connsiteY6" fmla="*/ 812800 h 2325524"/>
                    <a:gd name="connsiteX7" fmla="*/ 2508738 w 3169306"/>
                    <a:gd name="connsiteY7" fmla="*/ 804984 h 2325524"/>
                    <a:gd name="connsiteX8" fmla="*/ 2454031 w 3169306"/>
                    <a:gd name="connsiteY8" fmla="*/ 797169 h 2325524"/>
                    <a:gd name="connsiteX9" fmla="*/ 2227385 w 3169306"/>
                    <a:gd name="connsiteY9" fmla="*/ 789354 h 2325524"/>
                    <a:gd name="connsiteX10" fmla="*/ 2227385 w 3169306"/>
                    <a:gd name="connsiteY10" fmla="*/ 789354 h 2325524"/>
                    <a:gd name="connsiteX11" fmla="*/ 2157046 w 3169306"/>
                    <a:gd name="connsiteY11" fmla="*/ 656492 h 2325524"/>
                    <a:gd name="connsiteX12" fmla="*/ 2110154 w 3169306"/>
                    <a:gd name="connsiteY12" fmla="*/ 578338 h 2325524"/>
                    <a:gd name="connsiteX13" fmla="*/ 2016369 w 3169306"/>
                    <a:gd name="connsiteY13" fmla="*/ 476738 h 2325524"/>
                    <a:gd name="connsiteX14" fmla="*/ 1946031 w 3169306"/>
                    <a:gd name="connsiteY14" fmla="*/ 508000 h 2325524"/>
                    <a:gd name="connsiteX15" fmla="*/ 1656862 w 3169306"/>
                    <a:gd name="connsiteY15" fmla="*/ 523631 h 2325524"/>
                    <a:gd name="connsiteX16" fmla="*/ 1398954 w 3169306"/>
                    <a:gd name="connsiteY16" fmla="*/ 453292 h 2325524"/>
                    <a:gd name="connsiteX17" fmla="*/ 1258277 w 3169306"/>
                    <a:gd name="connsiteY17" fmla="*/ 265723 h 2325524"/>
                    <a:gd name="connsiteX18" fmla="*/ 945662 w 3169306"/>
                    <a:gd name="connsiteY18" fmla="*/ 218831 h 2325524"/>
                    <a:gd name="connsiteX19" fmla="*/ 750277 w 3169306"/>
                    <a:gd name="connsiteY19" fmla="*/ 304800 h 2325524"/>
                    <a:gd name="connsiteX20" fmla="*/ 640862 w 3169306"/>
                    <a:gd name="connsiteY20" fmla="*/ 296984 h 2325524"/>
                    <a:gd name="connsiteX21" fmla="*/ 617415 w 3169306"/>
                    <a:gd name="connsiteY21" fmla="*/ 289169 h 2325524"/>
                    <a:gd name="connsiteX22" fmla="*/ 515815 w 3169306"/>
                    <a:gd name="connsiteY22" fmla="*/ 234461 h 2325524"/>
                    <a:gd name="connsiteX23" fmla="*/ 508000 w 3169306"/>
                    <a:gd name="connsiteY23" fmla="*/ 62523 h 2325524"/>
                    <a:gd name="connsiteX24" fmla="*/ 422031 w 3169306"/>
                    <a:gd name="connsiteY24" fmla="*/ 7815 h 2325524"/>
                    <a:gd name="connsiteX25" fmla="*/ 281354 w 3169306"/>
                    <a:gd name="connsiteY25" fmla="*/ 0 h 2325524"/>
                    <a:gd name="connsiteX26" fmla="*/ 179754 w 3169306"/>
                    <a:gd name="connsiteY26" fmla="*/ 7815 h 2325524"/>
                    <a:gd name="connsiteX27" fmla="*/ 85969 w 3169306"/>
                    <a:gd name="connsiteY27" fmla="*/ 101600 h 2325524"/>
                    <a:gd name="connsiteX28" fmla="*/ 0 w 3169306"/>
                    <a:gd name="connsiteY28" fmla="*/ 226646 h 2325524"/>
                    <a:gd name="connsiteX0" fmla="*/ 0 w 3260819"/>
                    <a:gd name="connsiteY0" fmla="*/ 226646 h 2325524"/>
                    <a:gd name="connsiteX1" fmla="*/ 15631 w 3260819"/>
                    <a:gd name="connsiteY1" fmla="*/ 2301129 h 2325524"/>
                    <a:gd name="connsiteX2" fmla="*/ 3169306 w 3260819"/>
                    <a:gd name="connsiteY2" fmla="*/ 2325524 h 2325524"/>
                    <a:gd name="connsiteX3" fmla="*/ 3260819 w 3260819"/>
                    <a:gd name="connsiteY3" fmla="*/ 961292 h 2325524"/>
                    <a:gd name="connsiteX4" fmla="*/ 3048000 w 3260819"/>
                    <a:gd name="connsiteY4" fmla="*/ 711200 h 2325524"/>
                    <a:gd name="connsiteX5" fmla="*/ 2868246 w 3260819"/>
                    <a:gd name="connsiteY5" fmla="*/ 679938 h 2325524"/>
                    <a:gd name="connsiteX6" fmla="*/ 2649415 w 3260819"/>
                    <a:gd name="connsiteY6" fmla="*/ 812800 h 2325524"/>
                    <a:gd name="connsiteX7" fmla="*/ 2508738 w 3260819"/>
                    <a:gd name="connsiteY7" fmla="*/ 804984 h 2325524"/>
                    <a:gd name="connsiteX8" fmla="*/ 2454031 w 3260819"/>
                    <a:gd name="connsiteY8" fmla="*/ 797169 h 2325524"/>
                    <a:gd name="connsiteX9" fmla="*/ 2227385 w 3260819"/>
                    <a:gd name="connsiteY9" fmla="*/ 789354 h 2325524"/>
                    <a:gd name="connsiteX10" fmla="*/ 2227385 w 3260819"/>
                    <a:gd name="connsiteY10" fmla="*/ 789354 h 2325524"/>
                    <a:gd name="connsiteX11" fmla="*/ 2157046 w 3260819"/>
                    <a:gd name="connsiteY11" fmla="*/ 656492 h 2325524"/>
                    <a:gd name="connsiteX12" fmla="*/ 2110154 w 3260819"/>
                    <a:gd name="connsiteY12" fmla="*/ 578338 h 2325524"/>
                    <a:gd name="connsiteX13" fmla="*/ 2016369 w 3260819"/>
                    <a:gd name="connsiteY13" fmla="*/ 476738 h 2325524"/>
                    <a:gd name="connsiteX14" fmla="*/ 1946031 w 3260819"/>
                    <a:gd name="connsiteY14" fmla="*/ 508000 h 2325524"/>
                    <a:gd name="connsiteX15" fmla="*/ 1656862 w 3260819"/>
                    <a:gd name="connsiteY15" fmla="*/ 523631 h 2325524"/>
                    <a:gd name="connsiteX16" fmla="*/ 1398954 w 3260819"/>
                    <a:gd name="connsiteY16" fmla="*/ 453292 h 2325524"/>
                    <a:gd name="connsiteX17" fmla="*/ 1258277 w 3260819"/>
                    <a:gd name="connsiteY17" fmla="*/ 265723 h 2325524"/>
                    <a:gd name="connsiteX18" fmla="*/ 945662 w 3260819"/>
                    <a:gd name="connsiteY18" fmla="*/ 218831 h 2325524"/>
                    <a:gd name="connsiteX19" fmla="*/ 750277 w 3260819"/>
                    <a:gd name="connsiteY19" fmla="*/ 304800 h 2325524"/>
                    <a:gd name="connsiteX20" fmla="*/ 640862 w 3260819"/>
                    <a:gd name="connsiteY20" fmla="*/ 296984 h 2325524"/>
                    <a:gd name="connsiteX21" fmla="*/ 617415 w 3260819"/>
                    <a:gd name="connsiteY21" fmla="*/ 289169 h 2325524"/>
                    <a:gd name="connsiteX22" fmla="*/ 515815 w 3260819"/>
                    <a:gd name="connsiteY22" fmla="*/ 234461 h 2325524"/>
                    <a:gd name="connsiteX23" fmla="*/ 508000 w 3260819"/>
                    <a:gd name="connsiteY23" fmla="*/ 62523 h 2325524"/>
                    <a:gd name="connsiteX24" fmla="*/ 422031 w 3260819"/>
                    <a:gd name="connsiteY24" fmla="*/ 7815 h 2325524"/>
                    <a:gd name="connsiteX25" fmla="*/ 281354 w 3260819"/>
                    <a:gd name="connsiteY25" fmla="*/ 0 h 2325524"/>
                    <a:gd name="connsiteX26" fmla="*/ 179754 w 3260819"/>
                    <a:gd name="connsiteY26" fmla="*/ 7815 h 2325524"/>
                    <a:gd name="connsiteX27" fmla="*/ 85969 w 3260819"/>
                    <a:gd name="connsiteY27" fmla="*/ 101600 h 2325524"/>
                    <a:gd name="connsiteX28" fmla="*/ 0 w 3260819"/>
                    <a:gd name="connsiteY28" fmla="*/ 226646 h 2325524"/>
                    <a:gd name="connsiteX0" fmla="*/ 0 w 3260819"/>
                    <a:gd name="connsiteY0" fmla="*/ 226646 h 2325524"/>
                    <a:gd name="connsiteX1" fmla="*/ 15631 w 3260819"/>
                    <a:gd name="connsiteY1" fmla="*/ 2301129 h 2325524"/>
                    <a:gd name="connsiteX2" fmla="*/ 3169306 w 3260819"/>
                    <a:gd name="connsiteY2" fmla="*/ 2325524 h 2325524"/>
                    <a:gd name="connsiteX3" fmla="*/ 3260819 w 3260819"/>
                    <a:gd name="connsiteY3" fmla="*/ 961292 h 2325524"/>
                    <a:gd name="connsiteX4" fmla="*/ 3092488 w 3260819"/>
                    <a:gd name="connsiteY4" fmla="*/ 711200 h 2325524"/>
                    <a:gd name="connsiteX5" fmla="*/ 2868246 w 3260819"/>
                    <a:gd name="connsiteY5" fmla="*/ 679938 h 2325524"/>
                    <a:gd name="connsiteX6" fmla="*/ 2649415 w 3260819"/>
                    <a:gd name="connsiteY6" fmla="*/ 812800 h 2325524"/>
                    <a:gd name="connsiteX7" fmla="*/ 2508738 w 3260819"/>
                    <a:gd name="connsiteY7" fmla="*/ 804984 h 2325524"/>
                    <a:gd name="connsiteX8" fmla="*/ 2454031 w 3260819"/>
                    <a:gd name="connsiteY8" fmla="*/ 797169 h 2325524"/>
                    <a:gd name="connsiteX9" fmla="*/ 2227385 w 3260819"/>
                    <a:gd name="connsiteY9" fmla="*/ 789354 h 2325524"/>
                    <a:gd name="connsiteX10" fmla="*/ 2227385 w 3260819"/>
                    <a:gd name="connsiteY10" fmla="*/ 789354 h 2325524"/>
                    <a:gd name="connsiteX11" fmla="*/ 2157046 w 3260819"/>
                    <a:gd name="connsiteY11" fmla="*/ 656492 h 2325524"/>
                    <a:gd name="connsiteX12" fmla="*/ 2110154 w 3260819"/>
                    <a:gd name="connsiteY12" fmla="*/ 578338 h 2325524"/>
                    <a:gd name="connsiteX13" fmla="*/ 2016369 w 3260819"/>
                    <a:gd name="connsiteY13" fmla="*/ 476738 h 2325524"/>
                    <a:gd name="connsiteX14" fmla="*/ 1946031 w 3260819"/>
                    <a:gd name="connsiteY14" fmla="*/ 508000 h 2325524"/>
                    <a:gd name="connsiteX15" fmla="*/ 1656862 w 3260819"/>
                    <a:gd name="connsiteY15" fmla="*/ 523631 h 2325524"/>
                    <a:gd name="connsiteX16" fmla="*/ 1398954 w 3260819"/>
                    <a:gd name="connsiteY16" fmla="*/ 453292 h 2325524"/>
                    <a:gd name="connsiteX17" fmla="*/ 1258277 w 3260819"/>
                    <a:gd name="connsiteY17" fmla="*/ 265723 h 2325524"/>
                    <a:gd name="connsiteX18" fmla="*/ 945662 w 3260819"/>
                    <a:gd name="connsiteY18" fmla="*/ 218831 h 2325524"/>
                    <a:gd name="connsiteX19" fmla="*/ 750277 w 3260819"/>
                    <a:gd name="connsiteY19" fmla="*/ 304800 h 2325524"/>
                    <a:gd name="connsiteX20" fmla="*/ 640862 w 3260819"/>
                    <a:gd name="connsiteY20" fmla="*/ 296984 h 2325524"/>
                    <a:gd name="connsiteX21" fmla="*/ 617415 w 3260819"/>
                    <a:gd name="connsiteY21" fmla="*/ 289169 h 2325524"/>
                    <a:gd name="connsiteX22" fmla="*/ 515815 w 3260819"/>
                    <a:gd name="connsiteY22" fmla="*/ 234461 h 2325524"/>
                    <a:gd name="connsiteX23" fmla="*/ 508000 w 3260819"/>
                    <a:gd name="connsiteY23" fmla="*/ 62523 h 2325524"/>
                    <a:gd name="connsiteX24" fmla="*/ 422031 w 3260819"/>
                    <a:gd name="connsiteY24" fmla="*/ 7815 h 2325524"/>
                    <a:gd name="connsiteX25" fmla="*/ 281354 w 3260819"/>
                    <a:gd name="connsiteY25" fmla="*/ 0 h 2325524"/>
                    <a:gd name="connsiteX26" fmla="*/ 179754 w 3260819"/>
                    <a:gd name="connsiteY26" fmla="*/ 7815 h 2325524"/>
                    <a:gd name="connsiteX27" fmla="*/ 85969 w 3260819"/>
                    <a:gd name="connsiteY27" fmla="*/ 101600 h 2325524"/>
                    <a:gd name="connsiteX28" fmla="*/ 0 w 3260819"/>
                    <a:gd name="connsiteY28" fmla="*/ 226646 h 2325524"/>
                    <a:gd name="connsiteX0" fmla="*/ 0 w 3260819"/>
                    <a:gd name="connsiteY0" fmla="*/ 226646 h 2340764"/>
                    <a:gd name="connsiteX1" fmla="*/ 15631 w 3260819"/>
                    <a:gd name="connsiteY1" fmla="*/ 2301129 h 2340764"/>
                    <a:gd name="connsiteX2" fmla="*/ 3243452 w 3260819"/>
                    <a:gd name="connsiteY2" fmla="*/ 2340764 h 2340764"/>
                    <a:gd name="connsiteX3" fmla="*/ 3260819 w 3260819"/>
                    <a:gd name="connsiteY3" fmla="*/ 961292 h 2340764"/>
                    <a:gd name="connsiteX4" fmla="*/ 3092488 w 3260819"/>
                    <a:gd name="connsiteY4" fmla="*/ 711200 h 2340764"/>
                    <a:gd name="connsiteX5" fmla="*/ 2868246 w 3260819"/>
                    <a:gd name="connsiteY5" fmla="*/ 679938 h 2340764"/>
                    <a:gd name="connsiteX6" fmla="*/ 2649415 w 3260819"/>
                    <a:gd name="connsiteY6" fmla="*/ 812800 h 2340764"/>
                    <a:gd name="connsiteX7" fmla="*/ 2508738 w 3260819"/>
                    <a:gd name="connsiteY7" fmla="*/ 804984 h 2340764"/>
                    <a:gd name="connsiteX8" fmla="*/ 2454031 w 3260819"/>
                    <a:gd name="connsiteY8" fmla="*/ 797169 h 2340764"/>
                    <a:gd name="connsiteX9" fmla="*/ 2227385 w 3260819"/>
                    <a:gd name="connsiteY9" fmla="*/ 789354 h 2340764"/>
                    <a:gd name="connsiteX10" fmla="*/ 2227385 w 3260819"/>
                    <a:gd name="connsiteY10" fmla="*/ 789354 h 2340764"/>
                    <a:gd name="connsiteX11" fmla="*/ 2157046 w 3260819"/>
                    <a:gd name="connsiteY11" fmla="*/ 656492 h 2340764"/>
                    <a:gd name="connsiteX12" fmla="*/ 2110154 w 3260819"/>
                    <a:gd name="connsiteY12" fmla="*/ 578338 h 2340764"/>
                    <a:gd name="connsiteX13" fmla="*/ 2016369 w 3260819"/>
                    <a:gd name="connsiteY13" fmla="*/ 476738 h 2340764"/>
                    <a:gd name="connsiteX14" fmla="*/ 1946031 w 3260819"/>
                    <a:gd name="connsiteY14" fmla="*/ 508000 h 2340764"/>
                    <a:gd name="connsiteX15" fmla="*/ 1656862 w 3260819"/>
                    <a:gd name="connsiteY15" fmla="*/ 523631 h 2340764"/>
                    <a:gd name="connsiteX16" fmla="*/ 1398954 w 3260819"/>
                    <a:gd name="connsiteY16" fmla="*/ 453292 h 2340764"/>
                    <a:gd name="connsiteX17" fmla="*/ 1258277 w 3260819"/>
                    <a:gd name="connsiteY17" fmla="*/ 265723 h 2340764"/>
                    <a:gd name="connsiteX18" fmla="*/ 945662 w 3260819"/>
                    <a:gd name="connsiteY18" fmla="*/ 218831 h 2340764"/>
                    <a:gd name="connsiteX19" fmla="*/ 750277 w 3260819"/>
                    <a:gd name="connsiteY19" fmla="*/ 304800 h 2340764"/>
                    <a:gd name="connsiteX20" fmla="*/ 640862 w 3260819"/>
                    <a:gd name="connsiteY20" fmla="*/ 296984 h 2340764"/>
                    <a:gd name="connsiteX21" fmla="*/ 617415 w 3260819"/>
                    <a:gd name="connsiteY21" fmla="*/ 289169 h 2340764"/>
                    <a:gd name="connsiteX22" fmla="*/ 515815 w 3260819"/>
                    <a:gd name="connsiteY22" fmla="*/ 234461 h 2340764"/>
                    <a:gd name="connsiteX23" fmla="*/ 508000 w 3260819"/>
                    <a:gd name="connsiteY23" fmla="*/ 62523 h 2340764"/>
                    <a:gd name="connsiteX24" fmla="*/ 422031 w 3260819"/>
                    <a:gd name="connsiteY24" fmla="*/ 7815 h 2340764"/>
                    <a:gd name="connsiteX25" fmla="*/ 281354 w 3260819"/>
                    <a:gd name="connsiteY25" fmla="*/ 0 h 2340764"/>
                    <a:gd name="connsiteX26" fmla="*/ 179754 w 3260819"/>
                    <a:gd name="connsiteY26" fmla="*/ 7815 h 2340764"/>
                    <a:gd name="connsiteX27" fmla="*/ 85969 w 3260819"/>
                    <a:gd name="connsiteY27" fmla="*/ 101600 h 2340764"/>
                    <a:gd name="connsiteX28" fmla="*/ 0 w 3260819"/>
                    <a:gd name="connsiteY28" fmla="*/ 226646 h 2340764"/>
                    <a:gd name="connsiteX0" fmla="*/ 0 w 3253404"/>
                    <a:gd name="connsiteY0" fmla="*/ 226646 h 2340764"/>
                    <a:gd name="connsiteX1" fmla="*/ 15631 w 3253404"/>
                    <a:gd name="connsiteY1" fmla="*/ 2301129 h 2340764"/>
                    <a:gd name="connsiteX2" fmla="*/ 3243452 w 3253404"/>
                    <a:gd name="connsiteY2" fmla="*/ 2340764 h 2340764"/>
                    <a:gd name="connsiteX3" fmla="*/ 3253404 w 3253404"/>
                    <a:gd name="connsiteY3" fmla="*/ 976532 h 2340764"/>
                    <a:gd name="connsiteX4" fmla="*/ 3092488 w 3253404"/>
                    <a:gd name="connsiteY4" fmla="*/ 711200 h 2340764"/>
                    <a:gd name="connsiteX5" fmla="*/ 2868246 w 3253404"/>
                    <a:gd name="connsiteY5" fmla="*/ 679938 h 2340764"/>
                    <a:gd name="connsiteX6" fmla="*/ 2649415 w 3253404"/>
                    <a:gd name="connsiteY6" fmla="*/ 812800 h 2340764"/>
                    <a:gd name="connsiteX7" fmla="*/ 2508738 w 3253404"/>
                    <a:gd name="connsiteY7" fmla="*/ 804984 h 2340764"/>
                    <a:gd name="connsiteX8" fmla="*/ 2454031 w 3253404"/>
                    <a:gd name="connsiteY8" fmla="*/ 797169 h 2340764"/>
                    <a:gd name="connsiteX9" fmla="*/ 2227385 w 3253404"/>
                    <a:gd name="connsiteY9" fmla="*/ 789354 h 2340764"/>
                    <a:gd name="connsiteX10" fmla="*/ 2227385 w 3253404"/>
                    <a:gd name="connsiteY10" fmla="*/ 789354 h 2340764"/>
                    <a:gd name="connsiteX11" fmla="*/ 2157046 w 3253404"/>
                    <a:gd name="connsiteY11" fmla="*/ 656492 h 2340764"/>
                    <a:gd name="connsiteX12" fmla="*/ 2110154 w 3253404"/>
                    <a:gd name="connsiteY12" fmla="*/ 578338 h 2340764"/>
                    <a:gd name="connsiteX13" fmla="*/ 2016369 w 3253404"/>
                    <a:gd name="connsiteY13" fmla="*/ 476738 h 2340764"/>
                    <a:gd name="connsiteX14" fmla="*/ 1946031 w 3253404"/>
                    <a:gd name="connsiteY14" fmla="*/ 508000 h 2340764"/>
                    <a:gd name="connsiteX15" fmla="*/ 1656862 w 3253404"/>
                    <a:gd name="connsiteY15" fmla="*/ 523631 h 2340764"/>
                    <a:gd name="connsiteX16" fmla="*/ 1398954 w 3253404"/>
                    <a:gd name="connsiteY16" fmla="*/ 453292 h 2340764"/>
                    <a:gd name="connsiteX17" fmla="*/ 1258277 w 3253404"/>
                    <a:gd name="connsiteY17" fmla="*/ 265723 h 2340764"/>
                    <a:gd name="connsiteX18" fmla="*/ 945662 w 3253404"/>
                    <a:gd name="connsiteY18" fmla="*/ 218831 h 2340764"/>
                    <a:gd name="connsiteX19" fmla="*/ 750277 w 3253404"/>
                    <a:gd name="connsiteY19" fmla="*/ 304800 h 2340764"/>
                    <a:gd name="connsiteX20" fmla="*/ 640862 w 3253404"/>
                    <a:gd name="connsiteY20" fmla="*/ 296984 h 2340764"/>
                    <a:gd name="connsiteX21" fmla="*/ 617415 w 3253404"/>
                    <a:gd name="connsiteY21" fmla="*/ 289169 h 2340764"/>
                    <a:gd name="connsiteX22" fmla="*/ 515815 w 3253404"/>
                    <a:gd name="connsiteY22" fmla="*/ 234461 h 2340764"/>
                    <a:gd name="connsiteX23" fmla="*/ 508000 w 3253404"/>
                    <a:gd name="connsiteY23" fmla="*/ 62523 h 2340764"/>
                    <a:gd name="connsiteX24" fmla="*/ 422031 w 3253404"/>
                    <a:gd name="connsiteY24" fmla="*/ 7815 h 2340764"/>
                    <a:gd name="connsiteX25" fmla="*/ 281354 w 3253404"/>
                    <a:gd name="connsiteY25" fmla="*/ 0 h 2340764"/>
                    <a:gd name="connsiteX26" fmla="*/ 179754 w 3253404"/>
                    <a:gd name="connsiteY26" fmla="*/ 7815 h 2340764"/>
                    <a:gd name="connsiteX27" fmla="*/ 85969 w 3253404"/>
                    <a:gd name="connsiteY27" fmla="*/ 101600 h 2340764"/>
                    <a:gd name="connsiteX28" fmla="*/ 0 w 3253404"/>
                    <a:gd name="connsiteY28" fmla="*/ 226646 h 234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53404" h="2340764">
                      <a:moveTo>
                        <a:pt x="0" y="226646"/>
                      </a:moveTo>
                      <a:lnTo>
                        <a:pt x="15631" y="2301129"/>
                      </a:lnTo>
                      <a:lnTo>
                        <a:pt x="3243452" y="2340764"/>
                      </a:lnTo>
                      <a:cubicBezTo>
                        <a:pt x="3246769" y="1886020"/>
                        <a:pt x="3250087" y="1431276"/>
                        <a:pt x="3253404" y="976532"/>
                      </a:cubicBezTo>
                      <a:lnTo>
                        <a:pt x="3092488" y="711200"/>
                      </a:lnTo>
                      <a:lnTo>
                        <a:pt x="2868246" y="679938"/>
                      </a:lnTo>
                      <a:lnTo>
                        <a:pt x="2649415" y="812800"/>
                      </a:lnTo>
                      <a:cubicBezTo>
                        <a:pt x="2602523" y="810195"/>
                        <a:pt x="2555553" y="808729"/>
                        <a:pt x="2508738" y="804984"/>
                      </a:cubicBezTo>
                      <a:cubicBezTo>
                        <a:pt x="2490376" y="803515"/>
                        <a:pt x="2472423" y="798191"/>
                        <a:pt x="2454031" y="797169"/>
                      </a:cubicBezTo>
                      <a:cubicBezTo>
                        <a:pt x="2378554" y="792976"/>
                        <a:pt x="2227385" y="789354"/>
                        <a:pt x="2227385" y="789354"/>
                      </a:cubicBezTo>
                      <a:lnTo>
                        <a:pt x="2227385" y="789354"/>
                      </a:lnTo>
                      <a:lnTo>
                        <a:pt x="2157046" y="656492"/>
                      </a:lnTo>
                      <a:cubicBezTo>
                        <a:pt x="2116180" y="582933"/>
                        <a:pt x="2136933" y="605121"/>
                        <a:pt x="2110154" y="578338"/>
                      </a:cubicBezTo>
                      <a:lnTo>
                        <a:pt x="2016369" y="476738"/>
                      </a:lnTo>
                      <a:lnTo>
                        <a:pt x="1946031" y="508000"/>
                      </a:lnTo>
                      <a:lnTo>
                        <a:pt x="1656862" y="523631"/>
                      </a:lnTo>
                      <a:lnTo>
                        <a:pt x="1398954" y="453292"/>
                      </a:lnTo>
                      <a:lnTo>
                        <a:pt x="1258277" y="265723"/>
                      </a:lnTo>
                      <a:lnTo>
                        <a:pt x="945662" y="218831"/>
                      </a:lnTo>
                      <a:lnTo>
                        <a:pt x="750277" y="304800"/>
                      </a:lnTo>
                      <a:cubicBezTo>
                        <a:pt x="713805" y="302195"/>
                        <a:pt x="677176" y="301256"/>
                        <a:pt x="640862" y="296984"/>
                      </a:cubicBezTo>
                      <a:cubicBezTo>
                        <a:pt x="632680" y="296021"/>
                        <a:pt x="617415" y="289169"/>
                        <a:pt x="617415" y="289169"/>
                      </a:cubicBezTo>
                      <a:lnTo>
                        <a:pt x="515815" y="234461"/>
                      </a:lnTo>
                      <a:lnTo>
                        <a:pt x="508000" y="62523"/>
                      </a:lnTo>
                      <a:lnTo>
                        <a:pt x="422031" y="7815"/>
                      </a:lnTo>
                      <a:lnTo>
                        <a:pt x="281354" y="0"/>
                      </a:lnTo>
                      <a:lnTo>
                        <a:pt x="179754" y="7815"/>
                      </a:lnTo>
                      <a:lnTo>
                        <a:pt x="85969" y="101600"/>
                      </a:lnTo>
                      <a:lnTo>
                        <a:pt x="0" y="226646"/>
                      </a:lnTo>
                      <a:close/>
                    </a:path>
                  </a:pathLst>
                </a:cu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8" name="Freeform 11">
                  <a:extLst>
                    <a:ext uri="{FF2B5EF4-FFF2-40B4-BE49-F238E27FC236}">
                      <a16:creationId xmlns:a16="http://schemas.microsoft.com/office/drawing/2014/main" id="{D992B8FD-C693-5225-7EC5-CFEB22A5F577}"/>
                    </a:ext>
                  </a:extLst>
                </p:cNvPr>
                <p:cNvSpPr/>
                <p:nvPr/>
              </p:nvSpPr>
              <p:spPr>
                <a:xfrm>
                  <a:off x="7218915" y="2662513"/>
                  <a:ext cx="10535" cy="79046"/>
                </a:xfrm>
                <a:custGeom>
                  <a:avLst/>
                  <a:gdLst>
                    <a:gd name="connsiteX0" fmla="*/ 7643 w 12736"/>
                    <a:gd name="connsiteY0" fmla="*/ 0 h 101600"/>
                    <a:gd name="connsiteX1" fmla="*/ 2563 w 12736"/>
                    <a:gd name="connsiteY1" fmla="*/ 50800 h 101600"/>
                    <a:gd name="connsiteX2" fmla="*/ 12723 w 12736"/>
                    <a:gd name="connsiteY2" fmla="*/ 86360 h 101600"/>
                    <a:gd name="connsiteX3" fmla="*/ 23 w 12736"/>
                    <a:gd name="connsiteY3" fmla="*/ 93980 h 101600"/>
                    <a:gd name="connsiteX4" fmla="*/ 10183 w 12736"/>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 h="101600">
                      <a:moveTo>
                        <a:pt x="7643" y="0"/>
                      </a:moveTo>
                      <a:cubicBezTo>
                        <a:pt x="4679" y="18203"/>
                        <a:pt x="1716" y="36407"/>
                        <a:pt x="2563" y="50800"/>
                      </a:cubicBezTo>
                      <a:cubicBezTo>
                        <a:pt x="3410" y="65193"/>
                        <a:pt x="13146" y="79163"/>
                        <a:pt x="12723" y="86360"/>
                      </a:cubicBezTo>
                      <a:cubicBezTo>
                        <a:pt x="12300" y="93557"/>
                        <a:pt x="446" y="91440"/>
                        <a:pt x="23" y="93980"/>
                      </a:cubicBezTo>
                      <a:cubicBezTo>
                        <a:pt x="-400" y="96520"/>
                        <a:pt x="4891" y="99060"/>
                        <a:pt x="10183" y="10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reeform 12">
                  <a:extLst>
                    <a:ext uri="{FF2B5EF4-FFF2-40B4-BE49-F238E27FC236}">
                      <a16:creationId xmlns:a16="http://schemas.microsoft.com/office/drawing/2014/main" id="{4C009752-7413-35D6-37D4-8C35E5069C39}"/>
                    </a:ext>
                  </a:extLst>
                </p:cNvPr>
                <p:cNvSpPr/>
                <p:nvPr/>
              </p:nvSpPr>
              <p:spPr>
                <a:xfrm>
                  <a:off x="7311357" y="2686227"/>
                  <a:ext cx="10535" cy="79046"/>
                </a:xfrm>
                <a:custGeom>
                  <a:avLst/>
                  <a:gdLst>
                    <a:gd name="connsiteX0" fmla="*/ 7643 w 12736"/>
                    <a:gd name="connsiteY0" fmla="*/ 0 h 101600"/>
                    <a:gd name="connsiteX1" fmla="*/ 2563 w 12736"/>
                    <a:gd name="connsiteY1" fmla="*/ 50800 h 101600"/>
                    <a:gd name="connsiteX2" fmla="*/ 12723 w 12736"/>
                    <a:gd name="connsiteY2" fmla="*/ 86360 h 101600"/>
                    <a:gd name="connsiteX3" fmla="*/ 23 w 12736"/>
                    <a:gd name="connsiteY3" fmla="*/ 93980 h 101600"/>
                    <a:gd name="connsiteX4" fmla="*/ 10183 w 12736"/>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 h="101600">
                      <a:moveTo>
                        <a:pt x="7643" y="0"/>
                      </a:moveTo>
                      <a:cubicBezTo>
                        <a:pt x="4679" y="18203"/>
                        <a:pt x="1716" y="36407"/>
                        <a:pt x="2563" y="50800"/>
                      </a:cubicBezTo>
                      <a:cubicBezTo>
                        <a:pt x="3410" y="65193"/>
                        <a:pt x="13146" y="79163"/>
                        <a:pt x="12723" y="86360"/>
                      </a:cubicBezTo>
                      <a:cubicBezTo>
                        <a:pt x="12300" y="93557"/>
                        <a:pt x="446" y="91440"/>
                        <a:pt x="23" y="93980"/>
                      </a:cubicBezTo>
                      <a:cubicBezTo>
                        <a:pt x="-400" y="96520"/>
                        <a:pt x="4891" y="99060"/>
                        <a:pt x="10183" y="10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14">
                  <a:extLst>
                    <a:ext uri="{FF2B5EF4-FFF2-40B4-BE49-F238E27FC236}">
                      <a16:creationId xmlns:a16="http://schemas.microsoft.com/office/drawing/2014/main" id="{2A3E4C31-196E-4C58-D63C-C2A0C8EAA216}"/>
                    </a:ext>
                  </a:extLst>
                </p:cNvPr>
                <p:cNvSpPr/>
                <p:nvPr/>
              </p:nvSpPr>
              <p:spPr>
                <a:xfrm>
                  <a:off x="7115969" y="2648680"/>
                  <a:ext cx="10535" cy="79046"/>
                </a:xfrm>
                <a:custGeom>
                  <a:avLst/>
                  <a:gdLst>
                    <a:gd name="connsiteX0" fmla="*/ 7643 w 12736"/>
                    <a:gd name="connsiteY0" fmla="*/ 0 h 101600"/>
                    <a:gd name="connsiteX1" fmla="*/ 2563 w 12736"/>
                    <a:gd name="connsiteY1" fmla="*/ 50800 h 101600"/>
                    <a:gd name="connsiteX2" fmla="*/ 12723 w 12736"/>
                    <a:gd name="connsiteY2" fmla="*/ 86360 h 101600"/>
                    <a:gd name="connsiteX3" fmla="*/ 23 w 12736"/>
                    <a:gd name="connsiteY3" fmla="*/ 93980 h 101600"/>
                    <a:gd name="connsiteX4" fmla="*/ 10183 w 12736"/>
                    <a:gd name="connsiteY4" fmla="*/ 10160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6" h="101600">
                      <a:moveTo>
                        <a:pt x="7643" y="0"/>
                      </a:moveTo>
                      <a:cubicBezTo>
                        <a:pt x="4679" y="18203"/>
                        <a:pt x="1716" y="36407"/>
                        <a:pt x="2563" y="50800"/>
                      </a:cubicBezTo>
                      <a:cubicBezTo>
                        <a:pt x="3410" y="65193"/>
                        <a:pt x="13146" y="79163"/>
                        <a:pt x="12723" y="86360"/>
                      </a:cubicBezTo>
                      <a:cubicBezTo>
                        <a:pt x="12300" y="93557"/>
                        <a:pt x="446" y="91440"/>
                        <a:pt x="23" y="93980"/>
                      </a:cubicBezTo>
                      <a:cubicBezTo>
                        <a:pt x="-400" y="96520"/>
                        <a:pt x="4891" y="99060"/>
                        <a:pt x="10183" y="101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F31945E-F1CF-E026-E198-ACCB057AAB73}"/>
                    </a:ext>
                  </a:extLst>
                </p:cNvPr>
                <p:cNvSpPr/>
                <p:nvPr/>
              </p:nvSpPr>
              <p:spPr>
                <a:xfrm>
                  <a:off x="6367239" y="4877133"/>
                  <a:ext cx="1794081" cy="338554"/>
                </a:xfrm>
                <a:prstGeom prst="rect">
                  <a:avLst/>
                </a:prstGeom>
              </p:spPr>
              <p:txBody>
                <a:bodyPr wrap="square">
                  <a:spAutoFit/>
                </a:bodyPr>
                <a:lstStyle/>
                <a:p>
                  <a:r>
                    <a:rPr lang="en-US" sz="1600" dirty="0"/>
                    <a:t>Thermal structure</a:t>
                  </a:r>
                  <a:endParaRPr lang="en-AU" sz="1600" dirty="0"/>
                </a:p>
              </p:txBody>
            </p:sp>
            <p:sp>
              <p:nvSpPr>
                <p:cNvPr id="13" name="TextBox 12">
                  <a:extLst>
                    <a:ext uri="{FF2B5EF4-FFF2-40B4-BE49-F238E27FC236}">
                      <a16:creationId xmlns:a16="http://schemas.microsoft.com/office/drawing/2014/main" id="{57EC10AF-7EB2-F9F6-A826-D3009CBA7B79}"/>
                    </a:ext>
                  </a:extLst>
                </p:cNvPr>
                <p:cNvSpPr txBox="1"/>
                <p:nvPr/>
              </p:nvSpPr>
              <p:spPr>
                <a:xfrm>
                  <a:off x="5871735" y="2631002"/>
                  <a:ext cx="1619530" cy="307777"/>
                </a:xfrm>
                <a:prstGeom prst="rect">
                  <a:avLst/>
                </a:prstGeom>
                <a:noFill/>
              </p:spPr>
              <p:txBody>
                <a:bodyPr wrap="square" rtlCol="0">
                  <a:spAutoFit/>
                </a:bodyPr>
                <a:lstStyle/>
                <a:p>
                  <a:r>
                    <a:rPr lang="en-US" sz="1400" dirty="0"/>
                    <a:t>Upper Crust</a:t>
                  </a:r>
                  <a:endParaRPr lang="en-AU" sz="1400" dirty="0"/>
                </a:p>
              </p:txBody>
            </p:sp>
            <p:sp>
              <p:nvSpPr>
                <p:cNvPr id="14" name="TextBox 13">
                  <a:extLst>
                    <a:ext uri="{FF2B5EF4-FFF2-40B4-BE49-F238E27FC236}">
                      <a16:creationId xmlns:a16="http://schemas.microsoft.com/office/drawing/2014/main" id="{7E19BC69-DF12-6E9A-870C-3E62835CEC8E}"/>
                    </a:ext>
                  </a:extLst>
                </p:cNvPr>
                <p:cNvSpPr txBox="1"/>
                <p:nvPr/>
              </p:nvSpPr>
              <p:spPr>
                <a:xfrm>
                  <a:off x="7555781" y="3145589"/>
                  <a:ext cx="708304" cy="430887"/>
                </a:xfrm>
                <a:prstGeom prst="rect">
                  <a:avLst/>
                </a:prstGeom>
                <a:noFill/>
              </p:spPr>
              <p:txBody>
                <a:bodyPr wrap="square" rtlCol="0">
                  <a:spAutoFit/>
                </a:bodyPr>
                <a:lstStyle/>
                <a:p>
                  <a:r>
                    <a:rPr lang="en-US" sz="1100" b="1" dirty="0">
                      <a:solidFill>
                        <a:srgbClr val="C00000"/>
                      </a:solidFill>
                    </a:rPr>
                    <a:t>Conduction</a:t>
                  </a:r>
                  <a:endParaRPr lang="en-AU" sz="1100" b="1" dirty="0">
                    <a:solidFill>
                      <a:srgbClr val="C00000"/>
                    </a:solidFill>
                  </a:endParaRPr>
                </a:p>
              </p:txBody>
            </p:sp>
            <p:sp>
              <p:nvSpPr>
                <p:cNvPr id="15" name="TextBox 14">
                  <a:extLst>
                    <a:ext uri="{FF2B5EF4-FFF2-40B4-BE49-F238E27FC236}">
                      <a16:creationId xmlns:a16="http://schemas.microsoft.com/office/drawing/2014/main" id="{56BEDF80-7E46-240A-3F43-208009126FCC}"/>
                    </a:ext>
                  </a:extLst>
                </p:cNvPr>
                <p:cNvSpPr txBox="1"/>
                <p:nvPr/>
              </p:nvSpPr>
              <p:spPr>
                <a:xfrm>
                  <a:off x="5821958" y="2946934"/>
                  <a:ext cx="958902" cy="600164"/>
                </a:xfrm>
                <a:prstGeom prst="rect">
                  <a:avLst/>
                </a:prstGeom>
                <a:noFill/>
              </p:spPr>
              <p:txBody>
                <a:bodyPr wrap="square" rtlCol="0">
                  <a:spAutoFit/>
                </a:bodyPr>
                <a:lstStyle/>
                <a:p>
                  <a:r>
                    <a:rPr lang="en-US" sz="1100" b="1" dirty="0">
                      <a:solidFill>
                        <a:srgbClr val="FFFF00"/>
                      </a:solidFill>
                    </a:rPr>
                    <a:t>Radiogenic</a:t>
                  </a:r>
                </a:p>
                <a:p>
                  <a:r>
                    <a:rPr lang="en-US" sz="1100" b="1" dirty="0">
                      <a:solidFill>
                        <a:srgbClr val="FFFF00"/>
                      </a:solidFill>
                    </a:rPr>
                    <a:t>heat production</a:t>
                  </a:r>
                  <a:endParaRPr lang="en-AU" sz="1100" b="1" dirty="0">
                    <a:solidFill>
                      <a:srgbClr val="FFFF00"/>
                    </a:solidFill>
                  </a:endParaRPr>
                </a:p>
              </p:txBody>
            </p:sp>
            <p:sp>
              <p:nvSpPr>
                <p:cNvPr id="16" name="Rectangle 15">
                  <a:extLst>
                    <a:ext uri="{FF2B5EF4-FFF2-40B4-BE49-F238E27FC236}">
                      <a16:creationId xmlns:a16="http://schemas.microsoft.com/office/drawing/2014/main" id="{D9D1C3A4-61E0-BE89-D385-D38939048360}"/>
                    </a:ext>
                  </a:extLst>
                </p:cNvPr>
                <p:cNvSpPr/>
                <p:nvPr/>
              </p:nvSpPr>
              <p:spPr>
                <a:xfrm rot="734427">
                  <a:off x="6504131" y="2318621"/>
                  <a:ext cx="1590885" cy="646331"/>
                </a:xfrm>
                <a:prstGeom prst="rect">
                  <a:avLst/>
                </a:prstGeom>
              </p:spPr>
              <p:txBody>
                <a:bodyPr wrap="square">
                  <a:spAutoFit/>
                </a:bodyPr>
                <a:lstStyle/>
                <a:p>
                  <a:r>
                    <a:rPr lang="en-US" dirty="0"/>
                    <a:t>Sedimentary Basin</a:t>
                  </a:r>
                  <a:endParaRPr lang="en-AU" dirty="0"/>
                </a:p>
              </p:txBody>
            </p:sp>
            <p:sp>
              <p:nvSpPr>
                <p:cNvPr id="17" name="Freeform 32">
                  <a:extLst>
                    <a:ext uri="{FF2B5EF4-FFF2-40B4-BE49-F238E27FC236}">
                      <a16:creationId xmlns:a16="http://schemas.microsoft.com/office/drawing/2014/main" id="{250E58D2-291E-8531-4058-E43B2A99028A}"/>
                    </a:ext>
                  </a:extLst>
                </p:cNvPr>
                <p:cNvSpPr/>
                <p:nvPr/>
              </p:nvSpPr>
              <p:spPr>
                <a:xfrm>
                  <a:off x="5875188" y="2806299"/>
                  <a:ext cx="2751605" cy="985868"/>
                </a:xfrm>
                <a:custGeom>
                  <a:avLst/>
                  <a:gdLst>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45720 w 3193868"/>
                    <a:gd name="connsiteY27" fmla="*/ 1221377 h 1234440"/>
                    <a:gd name="connsiteX28" fmla="*/ 0 w 3193868"/>
                    <a:gd name="connsiteY28" fmla="*/ 0 h 1234440"/>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13014 w 3193868"/>
                    <a:gd name="connsiteY27" fmla="*/ 1227705 h 1234440"/>
                    <a:gd name="connsiteX28" fmla="*/ 0 w 3193868"/>
                    <a:gd name="connsiteY28" fmla="*/ 0 h 1234440"/>
                    <a:gd name="connsiteX0" fmla="*/ 0 w 3215968"/>
                    <a:gd name="connsiteY0" fmla="*/ 0 h 1234440"/>
                    <a:gd name="connsiteX1" fmla="*/ 137160 w 3215968"/>
                    <a:gd name="connsiteY1" fmla="*/ 189412 h 1234440"/>
                    <a:gd name="connsiteX2" fmla="*/ 248194 w 3215968"/>
                    <a:gd name="connsiteY2" fmla="*/ 254726 h 1234440"/>
                    <a:gd name="connsiteX3" fmla="*/ 391885 w 3215968"/>
                    <a:gd name="connsiteY3" fmla="*/ 267789 h 1234440"/>
                    <a:gd name="connsiteX4" fmla="*/ 457200 w 3215968"/>
                    <a:gd name="connsiteY4" fmla="*/ 163286 h 1234440"/>
                    <a:gd name="connsiteX5" fmla="*/ 509451 w 3215968"/>
                    <a:gd name="connsiteY5" fmla="*/ 117566 h 1234440"/>
                    <a:gd name="connsiteX6" fmla="*/ 666205 w 3215968"/>
                    <a:gd name="connsiteY6" fmla="*/ 130629 h 1234440"/>
                    <a:gd name="connsiteX7" fmla="*/ 744582 w 3215968"/>
                    <a:gd name="connsiteY7" fmla="*/ 189412 h 1234440"/>
                    <a:gd name="connsiteX8" fmla="*/ 803365 w 3215968"/>
                    <a:gd name="connsiteY8" fmla="*/ 241663 h 1234440"/>
                    <a:gd name="connsiteX9" fmla="*/ 920931 w 3215968"/>
                    <a:gd name="connsiteY9" fmla="*/ 300446 h 1234440"/>
                    <a:gd name="connsiteX10" fmla="*/ 1018902 w 3215968"/>
                    <a:gd name="connsiteY10" fmla="*/ 326572 h 1234440"/>
                    <a:gd name="connsiteX11" fmla="*/ 1175657 w 3215968"/>
                    <a:gd name="connsiteY11" fmla="*/ 346166 h 1234440"/>
                    <a:gd name="connsiteX12" fmla="*/ 1247502 w 3215968"/>
                    <a:gd name="connsiteY12" fmla="*/ 339635 h 1234440"/>
                    <a:gd name="connsiteX13" fmla="*/ 1299754 w 3215968"/>
                    <a:gd name="connsiteY13" fmla="*/ 300446 h 1234440"/>
                    <a:gd name="connsiteX14" fmla="*/ 1574074 w 3215968"/>
                    <a:gd name="connsiteY14" fmla="*/ 287383 h 1234440"/>
                    <a:gd name="connsiteX15" fmla="*/ 1730828 w 3215968"/>
                    <a:gd name="connsiteY15" fmla="*/ 306977 h 1234440"/>
                    <a:gd name="connsiteX16" fmla="*/ 1841862 w 3215968"/>
                    <a:gd name="connsiteY16" fmla="*/ 391886 h 1234440"/>
                    <a:gd name="connsiteX17" fmla="*/ 2044337 w 3215968"/>
                    <a:gd name="connsiteY17" fmla="*/ 437606 h 1234440"/>
                    <a:gd name="connsiteX18" fmla="*/ 2292531 w 3215968"/>
                    <a:gd name="connsiteY18" fmla="*/ 450669 h 1234440"/>
                    <a:gd name="connsiteX19" fmla="*/ 2390502 w 3215968"/>
                    <a:gd name="connsiteY19" fmla="*/ 385355 h 1234440"/>
                    <a:gd name="connsiteX20" fmla="*/ 2638697 w 3215968"/>
                    <a:gd name="connsiteY20" fmla="*/ 378823 h 1234440"/>
                    <a:gd name="connsiteX21" fmla="*/ 2756262 w 3215968"/>
                    <a:gd name="connsiteY21" fmla="*/ 411480 h 1234440"/>
                    <a:gd name="connsiteX22" fmla="*/ 2834640 w 3215968"/>
                    <a:gd name="connsiteY22" fmla="*/ 450669 h 1234440"/>
                    <a:gd name="connsiteX23" fmla="*/ 2834640 w 3215968"/>
                    <a:gd name="connsiteY23" fmla="*/ 450669 h 1234440"/>
                    <a:gd name="connsiteX24" fmla="*/ 3063240 w 3215968"/>
                    <a:gd name="connsiteY24" fmla="*/ 515983 h 1234440"/>
                    <a:gd name="connsiteX25" fmla="*/ 3215968 w 3215968"/>
                    <a:gd name="connsiteY25" fmla="*/ 515983 h 1234440"/>
                    <a:gd name="connsiteX26" fmla="*/ 3187337 w 3215968"/>
                    <a:gd name="connsiteY26" fmla="*/ 1234440 h 1234440"/>
                    <a:gd name="connsiteX27" fmla="*/ 13014 w 3215968"/>
                    <a:gd name="connsiteY27" fmla="*/ 1227705 h 1234440"/>
                    <a:gd name="connsiteX28" fmla="*/ 0 w 3215968"/>
                    <a:gd name="connsiteY28" fmla="*/ 0 h 1234440"/>
                    <a:gd name="connsiteX0" fmla="*/ 0 w 3215968"/>
                    <a:gd name="connsiteY0" fmla="*/ 0 h 1227705"/>
                    <a:gd name="connsiteX1" fmla="*/ 137160 w 3215968"/>
                    <a:gd name="connsiteY1" fmla="*/ 189412 h 1227705"/>
                    <a:gd name="connsiteX2" fmla="*/ 248194 w 3215968"/>
                    <a:gd name="connsiteY2" fmla="*/ 254726 h 1227705"/>
                    <a:gd name="connsiteX3" fmla="*/ 391885 w 3215968"/>
                    <a:gd name="connsiteY3" fmla="*/ 267789 h 1227705"/>
                    <a:gd name="connsiteX4" fmla="*/ 457200 w 3215968"/>
                    <a:gd name="connsiteY4" fmla="*/ 163286 h 1227705"/>
                    <a:gd name="connsiteX5" fmla="*/ 509451 w 3215968"/>
                    <a:gd name="connsiteY5" fmla="*/ 117566 h 1227705"/>
                    <a:gd name="connsiteX6" fmla="*/ 666205 w 3215968"/>
                    <a:gd name="connsiteY6" fmla="*/ 130629 h 1227705"/>
                    <a:gd name="connsiteX7" fmla="*/ 744582 w 3215968"/>
                    <a:gd name="connsiteY7" fmla="*/ 189412 h 1227705"/>
                    <a:gd name="connsiteX8" fmla="*/ 803365 w 3215968"/>
                    <a:gd name="connsiteY8" fmla="*/ 241663 h 1227705"/>
                    <a:gd name="connsiteX9" fmla="*/ 920931 w 3215968"/>
                    <a:gd name="connsiteY9" fmla="*/ 300446 h 1227705"/>
                    <a:gd name="connsiteX10" fmla="*/ 1018902 w 3215968"/>
                    <a:gd name="connsiteY10" fmla="*/ 326572 h 1227705"/>
                    <a:gd name="connsiteX11" fmla="*/ 1175657 w 3215968"/>
                    <a:gd name="connsiteY11" fmla="*/ 346166 h 1227705"/>
                    <a:gd name="connsiteX12" fmla="*/ 1247502 w 3215968"/>
                    <a:gd name="connsiteY12" fmla="*/ 339635 h 1227705"/>
                    <a:gd name="connsiteX13" fmla="*/ 1299754 w 3215968"/>
                    <a:gd name="connsiteY13" fmla="*/ 300446 h 1227705"/>
                    <a:gd name="connsiteX14" fmla="*/ 1574074 w 3215968"/>
                    <a:gd name="connsiteY14" fmla="*/ 287383 h 1227705"/>
                    <a:gd name="connsiteX15" fmla="*/ 1730828 w 3215968"/>
                    <a:gd name="connsiteY15" fmla="*/ 306977 h 1227705"/>
                    <a:gd name="connsiteX16" fmla="*/ 1841862 w 3215968"/>
                    <a:gd name="connsiteY16" fmla="*/ 391886 h 1227705"/>
                    <a:gd name="connsiteX17" fmla="*/ 2044337 w 3215968"/>
                    <a:gd name="connsiteY17" fmla="*/ 437606 h 1227705"/>
                    <a:gd name="connsiteX18" fmla="*/ 2292531 w 3215968"/>
                    <a:gd name="connsiteY18" fmla="*/ 450669 h 1227705"/>
                    <a:gd name="connsiteX19" fmla="*/ 2390502 w 3215968"/>
                    <a:gd name="connsiteY19" fmla="*/ 385355 h 1227705"/>
                    <a:gd name="connsiteX20" fmla="*/ 2638697 w 3215968"/>
                    <a:gd name="connsiteY20" fmla="*/ 378823 h 1227705"/>
                    <a:gd name="connsiteX21" fmla="*/ 2756262 w 3215968"/>
                    <a:gd name="connsiteY21" fmla="*/ 411480 h 1227705"/>
                    <a:gd name="connsiteX22" fmla="*/ 2834640 w 3215968"/>
                    <a:gd name="connsiteY22" fmla="*/ 450669 h 1227705"/>
                    <a:gd name="connsiteX23" fmla="*/ 2834640 w 3215968"/>
                    <a:gd name="connsiteY23" fmla="*/ 450669 h 1227705"/>
                    <a:gd name="connsiteX24" fmla="*/ 3063240 w 3215968"/>
                    <a:gd name="connsiteY24" fmla="*/ 515983 h 1227705"/>
                    <a:gd name="connsiteX25" fmla="*/ 3215968 w 3215968"/>
                    <a:gd name="connsiteY25" fmla="*/ 515983 h 1227705"/>
                    <a:gd name="connsiteX26" fmla="*/ 3202070 w 3215968"/>
                    <a:gd name="connsiteY26" fmla="*/ 1227057 h 1227705"/>
                    <a:gd name="connsiteX27" fmla="*/ 13014 w 3215968"/>
                    <a:gd name="connsiteY27" fmla="*/ 1227705 h 1227705"/>
                    <a:gd name="connsiteX28" fmla="*/ 0 w 3215968"/>
                    <a:gd name="connsiteY28" fmla="*/ 0 h 122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5968" h="1227705">
                      <a:moveTo>
                        <a:pt x="0" y="0"/>
                      </a:moveTo>
                      <a:lnTo>
                        <a:pt x="137160" y="189412"/>
                      </a:lnTo>
                      <a:lnTo>
                        <a:pt x="248194" y="254726"/>
                      </a:lnTo>
                      <a:lnTo>
                        <a:pt x="391885" y="267789"/>
                      </a:lnTo>
                      <a:lnTo>
                        <a:pt x="457200" y="163286"/>
                      </a:lnTo>
                      <a:lnTo>
                        <a:pt x="509451" y="117566"/>
                      </a:lnTo>
                      <a:lnTo>
                        <a:pt x="666205" y="130629"/>
                      </a:lnTo>
                      <a:lnTo>
                        <a:pt x="744582" y="189412"/>
                      </a:lnTo>
                      <a:lnTo>
                        <a:pt x="803365" y="241663"/>
                      </a:lnTo>
                      <a:lnTo>
                        <a:pt x="920931" y="300446"/>
                      </a:lnTo>
                      <a:lnTo>
                        <a:pt x="1018902" y="326572"/>
                      </a:lnTo>
                      <a:lnTo>
                        <a:pt x="1175657" y="346166"/>
                      </a:lnTo>
                      <a:lnTo>
                        <a:pt x="1247502" y="339635"/>
                      </a:lnTo>
                      <a:lnTo>
                        <a:pt x="1299754" y="300446"/>
                      </a:lnTo>
                      <a:lnTo>
                        <a:pt x="1574074" y="287383"/>
                      </a:lnTo>
                      <a:lnTo>
                        <a:pt x="1730828" y="306977"/>
                      </a:lnTo>
                      <a:lnTo>
                        <a:pt x="1841862" y="391886"/>
                      </a:lnTo>
                      <a:lnTo>
                        <a:pt x="2044337" y="437606"/>
                      </a:lnTo>
                      <a:lnTo>
                        <a:pt x="2292531" y="450669"/>
                      </a:lnTo>
                      <a:lnTo>
                        <a:pt x="2390502" y="385355"/>
                      </a:lnTo>
                      <a:lnTo>
                        <a:pt x="2638697" y="378823"/>
                      </a:lnTo>
                      <a:lnTo>
                        <a:pt x="2756262" y="411480"/>
                      </a:lnTo>
                      <a:lnTo>
                        <a:pt x="2834640" y="450669"/>
                      </a:lnTo>
                      <a:lnTo>
                        <a:pt x="2834640" y="450669"/>
                      </a:lnTo>
                      <a:lnTo>
                        <a:pt x="3063240" y="515983"/>
                      </a:lnTo>
                      <a:lnTo>
                        <a:pt x="3215968" y="515983"/>
                      </a:lnTo>
                      <a:lnTo>
                        <a:pt x="3202070" y="1227057"/>
                      </a:lnTo>
                      <a:lnTo>
                        <a:pt x="13014" y="1227705"/>
                      </a:lnTo>
                      <a:lnTo>
                        <a:pt x="0" y="0"/>
                      </a:lnTo>
                      <a:close/>
                    </a:path>
                  </a:pathLst>
                </a:custGeom>
                <a:solidFill>
                  <a:schemeClr val="accent1">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Box 18">
                  <a:extLst>
                    <a:ext uri="{FF2B5EF4-FFF2-40B4-BE49-F238E27FC236}">
                      <a16:creationId xmlns:a16="http://schemas.microsoft.com/office/drawing/2014/main" id="{8D2C1FB6-0797-3164-4871-2AE9816FCB6E}"/>
                    </a:ext>
                  </a:extLst>
                </p:cNvPr>
                <p:cNvSpPr txBox="1"/>
                <p:nvPr/>
              </p:nvSpPr>
              <p:spPr>
                <a:xfrm>
                  <a:off x="6062040" y="3586071"/>
                  <a:ext cx="2146742" cy="369332"/>
                </a:xfrm>
                <a:prstGeom prst="rect">
                  <a:avLst/>
                </a:prstGeom>
                <a:noFill/>
              </p:spPr>
              <p:txBody>
                <a:bodyPr wrap="square" rtlCol="0">
                  <a:spAutoFit/>
                </a:bodyPr>
                <a:lstStyle/>
                <a:p>
                  <a:r>
                    <a:rPr lang="en-US" dirty="0"/>
                    <a:t>Lithosphere mantle</a:t>
                  </a:r>
                  <a:endParaRPr lang="en-AU" dirty="0"/>
                </a:p>
              </p:txBody>
            </p:sp>
            <p:sp>
              <p:nvSpPr>
                <p:cNvPr id="20" name="Freeform 15">
                  <a:extLst>
                    <a:ext uri="{FF2B5EF4-FFF2-40B4-BE49-F238E27FC236}">
                      <a16:creationId xmlns:a16="http://schemas.microsoft.com/office/drawing/2014/main" id="{DE41F2EA-A687-5EBE-1EFD-62BDA8149C07}"/>
                    </a:ext>
                  </a:extLst>
                </p:cNvPr>
                <p:cNvSpPr/>
                <p:nvPr/>
              </p:nvSpPr>
              <p:spPr>
                <a:xfrm>
                  <a:off x="5867734" y="3266221"/>
                  <a:ext cx="2751605" cy="985868"/>
                </a:xfrm>
                <a:custGeom>
                  <a:avLst/>
                  <a:gdLst>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45720 w 3193868"/>
                    <a:gd name="connsiteY27" fmla="*/ 1221377 h 1234440"/>
                    <a:gd name="connsiteX28" fmla="*/ 0 w 3193868"/>
                    <a:gd name="connsiteY28" fmla="*/ 0 h 1234440"/>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13014 w 3193868"/>
                    <a:gd name="connsiteY27" fmla="*/ 1227705 h 1234440"/>
                    <a:gd name="connsiteX28" fmla="*/ 0 w 3193868"/>
                    <a:gd name="connsiteY28" fmla="*/ 0 h 1234440"/>
                    <a:gd name="connsiteX0" fmla="*/ 0 w 3215968"/>
                    <a:gd name="connsiteY0" fmla="*/ 0 h 1234440"/>
                    <a:gd name="connsiteX1" fmla="*/ 137160 w 3215968"/>
                    <a:gd name="connsiteY1" fmla="*/ 189412 h 1234440"/>
                    <a:gd name="connsiteX2" fmla="*/ 248194 w 3215968"/>
                    <a:gd name="connsiteY2" fmla="*/ 254726 h 1234440"/>
                    <a:gd name="connsiteX3" fmla="*/ 391885 w 3215968"/>
                    <a:gd name="connsiteY3" fmla="*/ 267789 h 1234440"/>
                    <a:gd name="connsiteX4" fmla="*/ 457200 w 3215968"/>
                    <a:gd name="connsiteY4" fmla="*/ 163286 h 1234440"/>
                    <a:gd name="connsiteX5" fmla="*/ 509451 w 3215968"/>
                    <a:gd name="connsiteY5" fmla="*/ 117566 h 1234440"/>
                    <a:gd name="connsiteX6" fmla="*/ 666205 w 3215968"/>
                    <a:gd name="connsiteY6" fmla="*/ 130629 h 1234440"/>
                    <a:gd name="connsiteX7" fmla="*/ 744582 w 3215968"/>
                    <a:gd name="connsiteY7" fmla="*/ 189412 h 1234440"/>
                    <a:gd name="connsiteX8" fmla="*/ 803365 w 3215968"/>
                    <a:gd name="connsiteY8" fmla="*/ 241663 h 1234440"/>
                    <a:gd name="connsiteX9" fmla="*/ 920931 w 3215968"/>
                    <a:gd name="connsiteY9" fmla="*/ 300446 h 1234440"/>
                    <a:gd name="connsiteX10" fmla="*/ 1018902 w 3215968"/>
                    <a:gd name="connsiteY10" fmla="*/ 326572 h 1234440"/>
                    <a:gd name="connsiteX11" fmla="*/ 1175657 w 3215968"/>
                    <a:gd name="connsiteY11" fmla="*/ 346166 h 1234440"/>
                    <a:gd name="connsiteX12" fmla="*/ 1247502 w 3215968"/>
                    <a:gd name="connsiteY12" fmla="*/ 339635 h 1234440"/>
                    <a:gd name="connsiteX13" fmla="*/ 1299754 w 3215968"/>
                    <a:gd name="connsiteY13" fmla="*/ 300446 h 1234440"/>
                    <a:gd name="connsiteX14" fmla="*/ 1574074 w 3215968"/>
                    <a:gd name="connsiteY14" fmla="*/ 287383 h 1234440"/>
                    <a:gd name="connsiteX15" fmla="*/ 1730828 w 3215968"/>
                    <a:gd name="connsiteY15" fmla="*/ 306977 h 1234440"/>
                    <a:gd name="connsiteX16" fmla="*/ 1841862 w 3215968"/>
                    <a:gd name="connsiteY16" fmla="*/ 391886 h 1234440"/>
                    <a:gd name="connsiteX17" fmla="*/ 2044337 w 3215968"/>
                    <a:gd name="connsiteY17" fmla="*/ 437606 h 1234440"/>
                    <a:gd name="connsiteX18" fmla="*/ 2292531 w 3215968"/>
                    <a:gd name="connsiteY18" fmla="*/ 450669 h 1234440"/>
                    <a:gd name="connsiteX19" fmla="*/ 2390502 w 3215968"/>
                    <a:gd name="connsiteY19" fmla="*/ 385355 h 1234440"/>
                    <a:gd name="connsiteX20" fmla="*/ 2638697 w 3215968"/>
                    <a:gd name="connsiteY20" fmla="*/ 378823 h 1234440"/>
                    <a:gd name="connsiteX21" fmla="*/ 2756262 w 3215968"/>
                    <a:gd name="connsiteY21" fmla="*/ 411480 h 1234440"/>
                    <a:gd name="connsiteX22" fmla="*/ 2834640 w 3215968"/>
                    <a:gd name="connsiteY22" fmla="*/ 450669 h 1234440"/>
                    <a:gd name="connsiteX23" fmla="*/ 2834640 w 3215968"/>
                    <a:gd name="connsiteY23" fmla="*/ 450669 h 1234440"/>
                    <a:gd name="connsiteX24" fmla="*/ 3063240 w 3215968"/>
                    <a:gd name="connsiteY24" fmla="*/ 515983 h 1234440"/>
                    <a:gd name="connsiteX25" fmla="*/ 3215968 w 3215968"/>
                    <a:gd name="connsiteY25" fmla="*/ 515983 h 1234440"/>
                    <a:gd name="connsiteX26" fmla="*/ 3187337 w 3215968"/>
                    <a:gd name="connsiteY26" fmla="*/ 1234440 h 1234440"/>
                    <a:gd name="connsiteX27" fmla="*/ 13014 w 3215968"/>
                    <a:gd name="connsiteY27" fmla="*/ 1227705 h 1234440"/>
                    <a:gd name="connsiteX28" fmla="*/ 0 w 3215968"/>
                    <a:gd name="connsiteY28" fmla="*/ 0 h 1234440"/>
                    <a:gd name="connsiteX0" fmla="*/ 0 w 3215968"/>
                    <a:gd name="connsiteY0" fmla="*/ 0 h 1227705"/>
                    <a:gd name="connsiteX1" fmla="*/ 137160 w 3215968"/>
                    <a:gd name="connsiteY1" fmla="*/ 189412 h 1227705"/>
                    <a:gd name="connsiteX2" fmla="*/ 248194 w 3215968"/>
                    <a:gd name="connsiteY2" fmla="*/ 254726 h 1227705"/>
                    <a:gd name="connsiteX3" fmla="*/ 391885 w 3215968"/>
                    <a:gd name="connsiteY3" fmla="*/ 267789 h 1227705"/>
                    <a:gd name="connsiteX4" fmla="*/ 457200 w 3215968"/>
                    <a:gd name="connsiteY4" fmla="*/ 163286 h 1227705"/>
                    <a:gd name="connsiteX5" fmla="*/ 509451 w 3215968"/>
                    <a:gd name="connsiteY5" fmla="*/ 117566 h 1227705"/>
                    <a:gd name="connsiteX6" fmla="*/ 666205 w 3215968"/>
                    <a:gd name="connsiteY6" fmla="*/ 130629 h 1227705"/>
                    <a:gd name="connsiteX7" fmla="*/ 744582 w 3215968"/>
                    <a:gd name="connsiteY7" fmla="*/ 189412 h 1227705"/>
                    <a:gd name="connsiteX8" fmla="*/ 803365 w 3215968"/>
                    <a:gd name="connsiteY8" fmla="*/ 241663 h 1227705"/>
                    <a:gd name="connsiteX9" fmla="*/ 920931 w 3215968"/>
                    <a:gd name="connsiteY9" fmla="*/ 300446 h 1227705"/>
                    <a:gd name="connsiteX10" fmla="*/ 1018902 w 3215968"/>
                    <a:gd name="connsiteY10" fmla="*/ 326572 h 1227705"/>
                    <a:gd name="connsiteX11" fmla="*/ 1175657 w 3215968"/>
                    <a:gd name="connsiteY11" fmla="*/ 346166 h 1227705"/>
                    <a:gd name="connsiteX12" fmla="*/ 1247502 w 3215968"/>
                    <a:gd name="connsiteY12" fmla="*/ 339635 h 1227705"/>
                    <a:gd name="connsiteX13" fmla="*/ 1299754 w 3215968"/>
                    <a:gd name="connsiteY13" fmla="*/ 300446 h 1227705"/>
                    <a:gd name="connsiteX14" fmla="*/ 1574074 w 3215968"/>
                    <a:gd name="connsiteY14" fmla="*/ 287383 h 1227705"/>
                    <a:gd name="connsiteX15" fmla="*/ 1730828 w 3215968"/>
                    <a:gd name="connsiteY15" fmla="*/ 306977 h 1227705"/>
                    <a:gd name="connsiteX16" fmla="*/ 1841862 w 3215968"/>
                    <a:gd name="connsiteY16" fmla="*/ 391886 h 1227705"/>
                    <a:gd name="connsiteX17" fmla="*/ 2044337 w 3215968"/>
                    <a:gd name="connsiteY17" fmla="*/ 437606 h 1227705"/>
                    <a:gd name="connsiteX18" fmla="*/ 2292531 w 3215968"/>
                    <a:gd name="connsiteY18" fmla="*/ 450669 h 1227705"/>
                    <a:gd name="connsiteX19" fmla="*/ 2390502 w 3215968"/>
                    <a:gd name="connsiteY19" fmla="*/ 385355 h 1227705"/>
                    <a:gd name="connsiteX20" fmla="*/ 2638697 w 3215968"/>
                    <a:gd name="connsiteY20" fmla="*/ 378823 h 1227705"/>
                    <a:gd name="connsiteX21" fmla="*/ 2756262 w 3215968"/>
                    <a:gd name="connsiteY21" fmla="*/ 411480 h 1227705"/>
                    <a:gd name="connsiteX22" fmla="*/ 2834640 w 3215968"/>
                    <a:gd name="connsiteY22" fmla="*/ 450669 h 1227705"/>
                    <a:gd name="connsiteX23" fmla="*/ 2834640 w 3215968"/>
                    <a:gd name="connsiteY23" fmla="*/ 450669 h 1227705"/>
                    <a:gd name="connsiteX24" fmla="*/ 3063240 w 3215968"/>
                    <a:gd name="connsiteY24" fmla="*/ 515983 h 1227705"/>
                    <a:gd name="connsiteX25" fmla="*/ 3215968 w 3215968"/>
                    <a:gd name="connsiteY25" fmla="*/ 515983 h 1227705"/>
                    <a:gd name="connsiteX26" fmla="*/ 3202070 w 3215968"/>
                    <a:gd name="connsiteY26" fmla="*/ 1227057 h 1227705"/>
                    <a:gd name="connsiteX27" fmla="*/ 13014 w 3215968"/>
                    <a:gd name="connsiteY27" fmla="*/ 1227705 h 1227705"/>
                    <a:gd name="connsiteX28" fmla="*/ 0 w 3215968"/>
                    <a:gd name="connsiteY28" fmla="*/ 0 h 122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5968" h="1227705">
                      <a:moveTo>
                        <a:pt x="0" y="0"/>
                      </a:moveTo>
                      <a:lnTo>
                        <a:pt x="137160" y="189412"/>
                      </a:lnTo>
                      <a:lnTo>
                        <a:pt x="248194" y="254726"/>
                      </a:lnTo>
                      <a:lnTo>
                        <a:pt x="391885" y="267789"/>
                      </a:lnTo>
                      <a:lnTo>
                        <a:pt x="457200" y="163286"/>
                      </a:lnTo>
                      <a:lnTo>
                        <a:pt x="509451" y="117566"/>
                      </a:lnTo>
                      <a:lnTo>
                        <a:pt x="666205" y="130629"/>
                      </a:lnTo>
                      <a:lnTo>
                        <a:pt x="744582" y="189412"/>
                      </a:lnTo>
                      <a:lnTo>
                        <a:pt x="803365" y="241663"/>
                      </a:lnTo>
                      <a:lnTo>
                        <a:pt x="920931" y="300446"/>
                      </a:lnTo>
                      <a:lnTo>
                        <a:pt x="1018902" y="326572"/>
                      </a:lnTo>
                      <a:lnTo>
                        <a:pt x="1175657" y="346166"/>
                      </a:lnTo>
                      <a:lnTo>
                        <a:pt x="1247502" y="339635"/>
                      </a:lnTo>
                      <a:lnTo>
                        <a:pt x="1299754" y="300446"/>
                      </a:lnTo>
                      <a:lnTo>
                        <a:pt x="1574074" y="287383"/>
                      </a:lnTo>
                      <a:lnTo>
                        <a:pt x="1730828" y="306977"/>
                      </a:lnTo>
                      <a:lnTo>
                        <a:pt x="1841862" y="391886"/>
                      </a:lnTo>
                      <a:lnTo>
                        <a:pt x="2044337" y="437606"/>
                      </a:lnTo>
                      <a:lnTo>
                        <a:pt x="2292531" y="450669"/>
                      </a:lnTo>
                      <a:lnTo>
                        <a:pt x="2390502" y="385355"/>
                      </a:lnTo>
                      <a:lnTo>
                        <a:pt x="2638697" y="378823"/>
                      </a:lnTo>
                      <a:lnTo>
                        <a:pt x="2756262" y="411480"/>
                      </a:lnTo>
                      <a:lnTo>
                        <a:pt x="2834640" y="450669"/>
                      </a:lnTo>
                      <a:lnTo>
                        <a:pt x="2834640" y="450669"/>
                      </a:lnTo>
                      <a:lnTo>
                        <a:pt x="3063240" y="515983"/>
                      </a:lnTo>
                      <a:lnTo>
                        <a:pt x="3215968" y="515983"/>
                      </a:lnTo>
                      <a:lnTo>
                        <a:pt x="3202070" y="1227057"/>
                      </a:lnTo>
                      <a:lnTo>
                        <a:pt x="13014" y="1227705"/>
                      </a:lnTo>
                      <a:lnTo>
                        <a:pt x="0" y="0"/>
                      </a:lnTo>
                      <a:close/>
                    </a:path>
                  </a:pathLst>
                </a:cu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Freeform 28">
                  <a:extLst>
                    <a:ext uri="{FF2B5EF4-FFF2-40B4-BE49-F238E27FC236}">
                      <a16:creationId xmlns:a16="http://schemas.microsoft.com/office/drawing/2014/main" id="{468DCA8A-CDB2-F6E3-70B4-727E744C6EDD}"/>
                    </a:ext>
                  </a:extLst>
                </p:cNvPr>
                <p:cNvSpPr/>
                <p:nvPr/>
              </p:nvSpPr>
              <p:spPr>
                <a:xfrm>
                  <a:off x="5881719" y="3795517"/>
                  <a:ext cx="2751605" cy="985868"/>
                </a:xfrm>
                <a:custGeom>
                  <a:avLst/>
                  <a:gdLst>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45720 w 3193868"/>
                    <a:gd name="connsiteY27" fmla="*/ 1221377 h 1234440"/>
                    <a:gd name="connsiteX28" fmla="*/ 0 w 3193868"/>
                    <a:gd name="connsiteY28" fmla="*/ 0 h 1234440"/>
                    <a:gd name="connsiteX0" fmla="*/ 0 w 3193868"/>
                    <a:gd name="connsiteY0" fmla="*/ 0 h 1234440"/>
                    <a:gd name="connsiteX1" fmla="*/ 137160 w 3193868"/>
                    <a:gd name="connsiteY1" fmla="*/ 189412 h 1234440"/>
                    <a:gd name="connsiteX2" fmla="*/ 248194 w 3193868"/>
                    <a:gd name="connsiteY2" fmla="*/ 254726 h 1234440"/>
                    <a:gd name="connsiteX3" fmla="*/ 391885 w 3193868"/>
                    <a:gd name="connsiteY3" fmla="*/ 267789 h 1234440"/>
                    <a:gd name="connsiteX4" fmla="*/ 457200 w 3193868"/>
                    <a:gd name="connsiteY4" fmla="*/ 163286 h 1234440"/>
                    <a:gd name="connsiteX5" fmla="*/ 509451 w 3193868"/>
                    <a:gd name="connsiteY5" fmla="*/ 117566 h 1234440"/>
                    <a:gd name="connsiteX6" fmla="*/ 666205 w 3193868"/>
                    <a:gd name="connsiteY6" fmla="*/ 130629 h 1234440"/>
                    <a:gd name="connsiteX7" fmla="*/ 744582 w 3193868"/>
                    <a:gd name="connsiteY7" fmla="*/ 189412 h 1234440"/>
                    <a:gd name="connsiteX8" fmla="*/ 803365 w 3193868"/>
                    <a:gd name="connsiteY8" fmla="*/ 241663 h 1234440"/>
                    <a:gd name="connsiteX9" fmla="*/ 920931 w 3193868"/>
                    <a:gd name="connsiteY9" fmla="*/ 300446 h 1234440"/>
                    <a:gd name="connsiteX10" fmla="*/ 1018902 w 3193868"/>
                    <a:gd name="connsiteY10" fmla="*/ 326572 h 1234440"/>
                    <a:gd name="connsiteX11" fmla="*/ 1175657 w 3193868"/>
                    <a:gd name="connsiteY11" fmla="*/ 346166 h 1234440"/>
                    <a:gd name="connsiteX12" fmla="*/ 1247502 w 3193868"/>
                    <a:gd name="connsiteY12" fmla="*/ 339635 h 1234440"/>
                    <a:gd name="connsiteX13" fmla="*/ 1299754 w 3193868"/>
                    <a:gd name="connsiteY13" fmla="*/ 300446 h 1234440"/>
                    <a:gd name="connsiteX14" fmla="*/ 1574074 w 3193868"/>
                    <a:gd name="connsiteY14" fmla="*/ 287383 h 1234440"/>
                    <a:gd name="connsiteX15" fmla="*/ 1730828 w 3193868"/>
                    <a:gd name="connsiteY15" fmla="*/ 306977 h 1234440"/>
                    <a:gd name="connsiteX16" fmla="*/ 1841862 w 3193868"/>
                    <a:gd name="connsiteY16" fmla="*/ 391886 h 1234440"/>
                    <a:gd name="connsiteX17" fmla="*/ 2044337 w 3193868"/>
                    <a:gd name="connsiteY17" fmla="*/ 437606 h 1234440"/>
                    <a:gd name="connsiteX18" fmla="*/ 2292531 w 3193868"/>
                    <a:gd name="connsiteY18" fmla="*/ 450669 h 1234440"/>
                    <a:gd name="connsiteX19" fmla="*/ 2390502 w 3193868"/>
                    <a:gd name="connsiteY19" fmla="*/ 385355 h 1234440"/>
                    <a:gd name="connsiteX20" fmla="*/ 2638697 w 3193868"/>
                    <a:gd name="connsiteY20" fmla="*/ 378823 h 1234440"/>
                    <a:gd name="connsiteX21" fmla="*/ 2756262 w 3193868"/>
                    <a:gd name="connsiteY21" fmla="*/ 411480 h 1234440"/>
                    <a:gd name="connsiteX22" fmla="*/ 2834640 w 3193868"/>
                    <a:gd name="connsiteY22" fmla="*/ 450669 h 1234440"/>
                    <a:gd name="connsiteX23" fmla="*/ 2834640 w 3193868"/>
                    <a:gd name="connsiteY23" fmla="*/ 450669 h 1234440"/>
                    <a:gd name="connsiteX24" fmla="*/ 3063240 w 3193868"/>
                    <a:gd name="connsiteY24" fmla="*/ 515983 h 1234440"/>
                    <a:gd name="connsiteX25" fmla="*/ 3193868 w 3193868"/>
                    <a:gd name="connsiteY25" fmla="*/ 515983 h 1234440"/>
                    <a:gd name="connsiteX26" fmla="*/ 3187337 w 3193868"/>
                    <a:gd name="connsiteY26" fmla="*/ 1234440 h 1234440"/>
                    <a:gd name="connsiteX27" fmla="*/ 13014 w 3193868"/>
                    <a:gd name="connsiteY27" fmla="*/ 1227705 h 1234440"/>
                    <a:gd name="connsiteX28" fmla="*/ 0 w 3193868"/>
                    <a:gd name="connsiteY28" fmla="*/ 0 h 1234440"/>
                    <a:gd name="connsiteX0" fmla="*/ 0 w 3215968"/>
                    <a:gd name="connsiteY0" fmla="*/ 0 h 1234440"/>
                    <a:gd name="connsiteX1" fmla="*/ 137160 w 3215968"/>
                    <a:gd name="connsiteY1" fmla="*/ 189412 h 1234440"/>
                    <a:gd name="connsiteX2" fmla="*/ 248194 w 3215968"/>
                    <a:gd name="connsiteY2" fmla="*/ 254726 h 1234440"/>
                    <a:gd name="connsiteX3" fmla="*/ 391885 w 3215968"/>
                    <a:gd name="connsiteY3" fmla="*/ 267789 h 1234440"/>
                    <a:gd name="connsiteX4" fmla="*/ 457200 w 3215968"/>
                    <a:gd name="connsiteY4" fmla="*/ 163286 h 1234440"/>
                    <a:gd name="connsiteX5" fmla="*/ 509451 w 3215968"/>
                    <a:gd name="connsiteY5" fmla="*/ 117566 h 1234440"/>
                    <a:gd name="connsiteX6" fmla="*/ 666205 w 3215968"/>
                    <a:gd name="connsiteY6" fmla="*/ 130629 h 1234440"/>
                    <a:gd name="connsiteX7" fmla="*/ 744582 w 3215968"/>
                    <a:gd name="connsiteY7" fmla="*/ 189412 h 1234440"/>
                    <a:gd name="connsiteX8" fmla="*/ 803365 w 3215968"/>
                    <a:gd name="connsiteY8" fmla="*/ 241663 h 1234440"/>
                    <a:gd name="connsiteX9" fmla="*/ 920931 w 3215968"/>
                    <a:gd name="connsiteY9" fmla="*/ 300446 h 1234440"/>
                    <a:gd name="connsiteX10" fmla="*/ 1018902 w 3215968"/>
                    <a:gd name="connsiteY10" fmla="*/ 326572 h 1234440"/>
                    <a:gd name="connsiteX11" fmla="*/ 1175657 w 3215968"/>
                    <a:gd name="connsiteY11" fmla="*/ 346166 h 1234440"/>
                    <a:gd name="connsiteX12" fmla="*/ 1247502 w 3215968"/>
                    <a:gd name="connsiteY12" fmla="*/ 339635 h 1234440"/>
                    <a:gd name="connsiteX13" fmla="*/ 1299754 w 3215968"/>
                    <a:gd name="connsiteY13" fmla="*/ 300446 h 1234440"/>
                    <a:gd name="connsiteX14" fmla="*/ 1574074 w 3215968"/>
                    <a:gd name="connsiteY14" fmla="*/ 287383 h 1234440"/>
                    <a:gd name="connsiteX15" fmla="*/ 1730828 w 3215968"/>
                    <a:gd name="connsiteY15" fmla="*/ 306977 h 1234440"/>
                    <a:gd name="connsiteX16" fmla="*/ 1841862 w 3215968"/>
                    <a:gd name="connsiteY16" fmla="*/ 391886 h 1234440"/>
                    <a:gd name="connsiteX17" fmla="*/ 2044337 w 3215968"/>
                    <a:gd name="connsiteY17" fmla="*/ 437606 h 1234440"/>
                    <a:gd name="connsiteX18" fmla="*/ 2292531 w 3215968"/>
                    <a:gd name="connsiteY18" fmla="*/ 450669 h 1234440"/>
                    <a:gd name="connsiteX19" fmla="*/ 2390502 w 3215968"/>
                    <a:gd name="connsiteY19" fmla="*/ 385355 h 1234440"/>
                    <a:gd name="connsiteX20" fmla="*/ 2638697 w 3215968"/>
                    <a:gd name="connsiteY20" fmla="*/ 378823 h 1234440"/>
                    <a:gd name="connsiteX21" fmla="*/ 2756262 w 3215968"/>
                    <a:gd name="connsiteY21" fmla="*/ 411480 h 1234440"/>
                    <a:gd name="connsiteX22" fmla="*/ 2834640 w 3215968"/>
                    <a:gd name="connsiteY22" fmla="*/ 450669 h 1234440"/>
                    <a:gd name="connsiteX23" fmla="*/ 2834640 w 3215968"/>
                    <a:gd name="connsiteY23" fmla="*/ 450669 h 1234440"/>
                    <a:gd name="connsiteX24" fmla="*/ 3063240 w 3215968"/>
                    <a:gd name="connsiteY24" fmla="*/ 515983 h 1234440"/>
                    <a:gd name="connsiteX25" fmla="*/ 3215968 w 3215968"/>
                    <a:gd name="connsiteY25" fmla="*/ 515983 h 1234440"/>
                    <a:gd name="connsiteX26" fmla="*/ 3187337 w 3215968"/>
                    <a:gd name="connsiteY26" fmla="*/ 1234440 h 1234440"/>
                    <a:gd name="connsiteX27" fmla="*/ 13014 w 3215968"/>
                    <a:gd name="connsiteY27" fmla="*/ 1227705 h 1234440"/>
                    <a:gd name="connsiteX28" fmla="*/ 0 w 3215968"/>
                    <a:gd name="connsiteY28" fmla="*/ 0 h 1234440"/>
                    <a:gd name="connsiteX0" fmla="*/ 0 w 3215968"/>
                    <a:gd name="connsiteY0" fmla="*/ 0 h 1227705"/>
                    <a:gd name="connsiteX1" fmla="*/ 137160 w 3215968"/>
                    <a:gd name="connsiteY1" fmla="*/ 189412 h 1227705"/>
                    <a:gd name="connsiteX2" fmla="*/ 248194 w 3215968"/>
                    <a:gd name="connsiteY2" fmla="*/ 254726 h 1227705"/>
                    <a:gd name="connsiteX3" fmla="*/ 391885 w 3215968"/>
                    <a:gd name="connsiteY3" fmla="*/ 267789 h 1227705"/>
                    <a:gd name="connsiteX4" fmla="*/ 457200 w 3215968"/>
                    <a:gd name="connsiteY4" fmla="*/ 163286 h 1227705"/>
                    <a:gd name="connsiteX5" fmla="*/ 509451 w 3215968"/>
                    <a:gd name="connsiteY5" fmla="*/ 117566 h 1227705"/>
                    <a:gd name="connsiteX6" fmla="*/ 666205 w 3215968"/>
                    <a:gd name="connsiteY6" fmla="*/ 130629 h 1227705"/>
                    <a:gd name="connsiteX7" fmla="*/ 744582 w 3215968"/>
                    <a:gd name="connsiteY7" fmla="*/ 189412 h 1227705"/>
                    <a:gd name="connsiteX8" fmla="*/ 803365 w 3215968"/>
                    <a:gd name="connsiteY8" fmla="*/ 241663 h 1227705"/>
                    <a:gd name="connsiteX9" fmla="*/ 920931 w 3215968"/>
                    <a:gd name="connsiteY9" fmla="*/ 300446 h 1227705"/>
                    <a:gd name="connsiteX10" fmla="*/ 1018902 w 3215968"/>
                    <a:gd name="connsiteY10" fmla="*/ 326572 h 1227705"/>
                    <a:gd name="connsiteX11" fmla="*/ 1175657 w 3215968"/>
                    <a:gd name="connsiteY11" fmla="*/ 346166 h 1227705"/>
                    <a:gd name="connsiteX12" fmla="*/ 1247502 w 3215968"/>
                    <a:gd name="connsiteY12" fmla="*/ 339635 h 1227705"/>
                    <a:gd name="connsiteX13" fmla="*/ 1299754 w 3215968"/>
                    <a:gd name="connsiteY13" fmla="*/ 300446 h 1227705"/>
                    <a:gd name="connsiteX14" fmla="*/ 1574074 w 3215968"/>
                    <a:gd name="connsiteY14" fmla="*/ 287383 h 1227705"/>
                    <a:gd name="connsiteX15" fmla="*/ 1730828 w 3215968"/>
                    <a:gd name="connsiteY15" fmla="*/ 306977 h 1227705"/>
                    <a:gd name="connsiteX16" fmla="*/ 1841862 w 3215968"/>
                    <a:gd name="connsiteY16" fmla="*/ 391886 h 1227705"/>
                    <a:gd name="connsiteX17" fmla="*/ 2044337 w 3215968"/>
                    <a:gd name="connsiteY17" fmla="*/ 437606 h 1227705"/>
                    <a:gd name="connsiteX18" fmla="*/ 2292531 w 3215968"/>
                    <a:gd name="connsiteY18" fmla="*/ 450669 h 1227705"/>
                    <a:gd name="connsiteX19" fmla="*/ 2390502 w 3215968"/>
                    <a:gd name="connsiteY19" fmla="*/ 385355 h 1227705"/>
                    <a:gd name="connsiteX20" fmla="*/ 2638697 w 3215968"/>
                    <a:gd name="connsiteY20" fmla="*/ 378823 h 1227705"/>
                    <a:gd name="connsiteX21" fmla="*/ 2756262 w 3215968"/>
                    <a:gd name="connsiteY21" fmla="*/ 411480 h 1227705"/>
                    <a:gd name="connsiteX22" fmla="*/ 2834640 w 3215968"/>
                    <a:gd name="connsiteY22" fmla="*/ 450669 h 1227705"/>
                    <a:gd name="connsiteX23" fmla="*/ 2834640 w 3215968"/>
                    <a:gd name="connsiteY23" fmla="*/ 450669 h 1227705"/>
                    <a:gd name="connsiteX24" fmla="*/ 3063240 w 3215968"/>
                    <a:gd name="connsiteY24" fmla="*/ 515983 h 1227705"/>
                    <a:gd name="connsiteX25" fmla="*/ 3215968 w 3215968"/>
                    <a:gd name="connsiteY25" fmla="*/ 515983 h 1227705"/>
                    <a:gd name="connsiteX26" fmla="*/ 3202070 w 3215968"/>
                    <a:gd name="connsiteY26" fmla="*/ 1227057 h 1227705"/>
                    <a:gd name="connsiteX27" fmla="*/ 13014 w 3215968"/>
                    <a:gd name="connsiteY27" fmla="*/ 1227705 h 1227705"/>
                    <a:gd name="connsiteX28" fmla="*/ 0 w 3215968"/>
                    <a:gd name="connsiteY28" fmla="*/ 0 h 122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5968" h="1227705">
                      <a:moveTo>
                        <a:pt x="0" y="0"/>
                      </a:moveTo>
                      <a:lnTo>
                        <a:pt x="137160" y="189412"/>
                      </a:lnTo>
                      <a:lnTo>
                        <a:pt x="248194" y="254726"/>
                      </a:lnTo>
                      <a:lnTo>
                        <a:pt x="391885" y="267789"/>
                      </a:lnTo>
                      <a:lnTo>
                        <a:pt x="457200" y="163286"/>
                      </a:lnTo>
                      <a:lnTo>
                        <a:pt x="509451" y="117566"/>
                      </a:lnTo>
                      <a:lnTo>
                        <a:pt x="666205" y="130629"/>
                      </a:lnTo>
                      <a:lnTo>
                        <a:pt x="744582" y="189412"/>
                      </a:lnTo>
                      <a:lnTo>
                        <a:pt x="803365" y="241663"/>
                      </a:lnTo>
                      <a:lnTo>
                        <a:pt x="920931" y="300446"/>
                      </a:lnTo>
                      <a:lnTo>
                        <a:pt x="1018902" y="326572"/>
                      </a:lnTo>
                      <a:lnTo>
                        <a:pt x="1175657" y="346166"/>
                      </a:lnTo>
                      <a:lnTo>
                        <a:pt x="1247502" y="339635"/>
                      </a:lnTo>
                      <a:lnTo>
                        <a:pt x="1299754" y="300446"/>
                      </a:lnTo>
                      <a:lnTo>
                        <a:pt x="1574074" y="287383"/>
                      </a:lnTo>
                      <a:lnTo>
                        <a:pt x="1730828" y="306977"/>
                      </a:lnTo>
                      <a:lnTo>
                        <a:pt x="1841862" y="391886"/>
                      </a:lnTo>
                      <a:lnTo>
                        <a:pt x="2044337" y="437606"/>
                      </a:lnTo>
                      <a:lnTo>
                        <a:pt x="2292531" y="450669"/>
                      </a:lnTo>
                      <a:lnTo>
                        <a:pt x="2390502" y="385355"/>
                      </a:lnTo>
                      <a:lnTo>
                        <a:pt x="2638697" y="378823"/>
                      </a:lnTo>
                      <a:lnTo>
                        <a:pt x="2756262" y="411480"/>
                      </a:lnTo>
                      <a:lnTo>
                        <a:pt x="2834640" y="450669"/>
                      </a:lnTo>
                      <a:lnTo>
                        <a:pt x="2834640" y="450669"/>
                      </a:lnTo>
                      <a:lnTo>
                        <a:pt x="3063240" y="515983"/>
                      </a:lnTo>
                      <a:lnTo>
                        <a:pt x="3215968" y="515983"/>
                      </a:lnTo>
                      <a:lnTo>
                        <a:pt x="3202070" y="1227057"/>
                      </a:lnTo>
                      <a:lnTo>
                        <a:pt x="13014" y="1227705"/>
                      </a:lnTo>
                      <a:lnTo>
                        <a:pt x="0" y="0"/>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TextBox 21">
                  <a:extLst>
                    <a:ext uri="{FF2B5EF4-FFF2-40B4-BE49-F238E27FC236}">
                      <a16:creationId xmlns:a16="http://schemas.microsoft.com/office/drawing/2014/main" id="{CDAA5EFA-1295-9EBF-A5CA-FBA4C722B53C}"/>
                    </a:ext>
                  </a:extLst>
                </p:cNvPr>
                <p:cNvSpPr txBox="1"/>
                <p:nvPr/>
              </p:nvSpPr>
              <p:spPr>
                <a:xfrm>
                  <a:off x="7500940" y="3755218"/>
                  <a:ext cx="708304" cy="430887"/>
                </a:xfrm>
                <a:prstGeom prst="rect">
                  <a:avLst/>
                </a:prstGeom>
                <a:noFill/>
              </p:spPr>
              <p:txBody>
                <a:bodyPr wrap="square" rtlCol="0">
                  <a:spAutoFit/>
                </a:bodyPr>
                <a:lstStyle/>
                <a:p>
                  <a:r>
                    <a:rPr lang="en-US" sz="1100" b="1" dirty="0">
                      <a:solidFill>
                        <a:srgbClr val="C00000"/>
                      </a:solidFill>
                    </a:rPr>
                    <a:t>Conduction</a:t>
                  </a:r>
                  <a:endParaRPr lang="en-AU" sz="1100" b="1" dirty="0">
                    <a:solidFill>
                      <a:srgbClr val="C00000"/>
                    </a:solidFill>
                  </a:endParaRPr>
                </a:p>
              </p:txBody>
            </p:sp>
            <p:sp>
              <p:nvSpPr>
                <p:cNvPr id="23" name="TextBox 22">
                  <a:extLst>
                    <a:ext uri="{FF2B5EF4-FFF2-40B4-BE49-F238E27FC236}">
                      <a16:creationId xmlns:a16="http://schemas.microsoft.com/office/drawing/2014/main" id="{9911AA58-3280-1F41-38D6-CA0E7223258F}"/>
                    </a:ext>
                  </a:extLst>
                </p:cNvPr>
                <p:cNvSpPr txBox="1"/>
                <p:nvPr/>
              </p:nvSpPr>
              <p:spPr>
                <a:xfrm>
                  <a:off x="7468636" y="3210249"/>
                  <a:ext cx="708304" cy="430887"/>
                </a:xfrm>
                <a:prstGeom prst="rect">
                  <a:avLst/>
                </a:prstGeom>
                <a:noFill/>
              </p:spPr>
              <p:txBody>
                <a:bodyPr wrap="square" rtlCol="0">
                  <a:spAutoFit/>
                </a:bodyPr>
                <a:lstStyle/>
                <a:p>
                  <a:r>
                    <a:rPr lang="en-US" sz="1100" b="1" dirty="0">
                      <a:solidFill>
                        <a:srgbClr val="C00000"/>
                      </a:solidFill>
                    </a:rPr>
                    <a:t>Conduction</a:t>
                  </a:r>
                  <a:endParaRPr lang="en-AU" sz="1100" b="1" dirty="0">
                    <a:solidFill>
                      <a:srgbClr val="C00000"/>
                    </a:solidFill>
                  </a:endParaRPr>
                </a:p>
              </p:txBody>
            </p:sp>
            <p:sp>
              <p:nvSpPr>
                <p:cNvPr id="24" name="TextBox 23">
                  <a:extLst>
                    <a:ext uri="{FF2B5EF4-FFF2-40B4-BE49-F238E27FC236}">
                      <a16:creationId xmlns:a16="http://schemas.microsoft.com/office/drawing/2014/main" id="{D4CC643E-818E-4A20-6727-59AFC358676E}"/>
                    </a:ext>
                  </a:extLst>
                </p:cNvPr>
                <p:cNvSpPr txBox="1"/>
                <p:nvPr/>
              </p:nvSpPr>
              <p:spPr>
                <a:xfrm>
                  <a:off x="5901020" y="3036014"/>
                  <a:ext cx="1149674" cy="307777"/>
                </a:xfrm>
                <a:prstGeom prst="rect">
                  <a:avLst/>
                </a:prstGeom>
                <a:noFill/>
              </p:spPr>
              <p:txBody>
                <a:bodyPr wrap="square" rtlCol="0">
                  <a:spAutoFit/>
                </a:bodyPr>
                <a:lstStyle/>
                <a:p>
                  <a:r>
                    <a:rPr lang="en-US" sz="1400" dirty="0"/>
                    <a:t>Lower Crust</a:t>
                  </a:r>
                  <a:endParaRPr lang="en-AU" sz="1400" dirty="0"/>
                </a:p>
              </p:txBody>
            </p:sp>
            <p:sp>
              <p:nvSpPr>
                <p:cNvPr id="25" name="TextBox 24">
                  <a:extLst>
                    <a:ext uri="{FF2B5EF4-FFF2-40B4-BE49-F238E27FC236}">
                      <a16:creationId xmlns:a16="http://schemas.microsoft.com/office/drawing/2014/main" id="{16F54B43-17C6-D87D-7ECE-BBA5966E818D}"/>
                    </a:ext>
                  </a:extLst>
                </p:cNvPr>
                <p:cNvSpPr txBox="1"/>
                <p:nvPr/>
              </p:nvSpPr>
              <p:spPr>
                <a:xfrm>
                  <a:off x="6389334" y="4300701"/>
                  <a:ext cx="1736373" cy="369332"/>
                </a:xfrm>
                <a:prstGeom prst="rect">
                  <a:avLst/>
                </a:prstGeom>
                <a:noFill/>
              </p:spPr>
              <p:txBody>
                <a:bodyPr wrap="square" rtlCol="0">
                  <a:spAutoFit/>
                </a:bodyPr>
                <a:lstStyle/>
                <a:p>
                  <a:r>
                    <a:rPr lang="en-US" dirty="0"/>
                    <a:t>Asthenosphere</a:t>
                  </a:r>
                  <a:endParaRPr lang="en-AU" dirty="0"/>
                </a:p>
              </p:txBody>
            </p:sp>
            <p:sp>
              <p:nvSpPr>
                <p:cNvPr id="26" name="Rectangle 25">
                  <a:extLst>
                    <a:ext uri="{FF2B5EF4-FFF2-40B4-BE49-F238E27FC236}">
                      <a16:creationId xmlns:a16="http://schemas.microsoft.com/office/drawing/2014/main" id="{4E8EC257-40C6-0984-713F-CD274068135D}"/>
                    </a:ext>
                  </a:extLst>
                </p:cNvPr>
                <p:cNvSpPr/>
                <p:nvPr/>
              </p:nvSpPr>
              <p:spPr>
                <a:xfrm>
                  <a:off x="5828542" y="3573344"/>
                  <a:ext cx="1705916" cy="307777"/>
                </a:xfrm>
                <a:prstGeom prst="rect">
                  <a:avLst/>
                </a:prstGeom>
              </p:spPr>
              <p:txBody>
                <a:bodyPr wrap="square">
                  <a:spAutoFit/>
                </a:bodyPr>
                <a:lstStyle/>
                <a:p>
                  <a:r>
                    <a:rPr lang="en-US" sz="1400" dirty="0"/>
                    <a:t>Lithosphere Mantle</a:t>
                  </a:r>
                  <a:endParaRPr lang="en-AU" sz="1400" dirty="0"/>
                </a:p>
              </p:txBody>
            </p:sp>
            <p:sp>
              <p:nvSpPr>
                <p:cNvPr id="27" name="Rectangle 26">
                  <a:extLst>
                    <a:ext uri="{FF2B5EF4-FFF2-40B4-BE49-F238E27FC236}">
                      <a16:creationId xmlns:a16="http://schemas.microsoft.com/office/drawing/2014/main" id="{E6F4AD72-6721-5F47-5981-56139AF37998}"/>
                    </a:ext>
                  </a:extLst>
                </p:cNvPr>
                <p:cNvSpPr/>
                <p:nvPr/>
              </p:nvSpPr>
              <p:spPr>
                <a:xfrm rot="627148">
                  <a:off x="6945750" y="2849799"/>
                  <a:ext cx="1167307" cy="246221"/>
                </a:xfrm>
                <a:prstGeom prst="rect">
                  <a:avLst/>
                </a:prstGeom>
              </p:spPr>
              <p:txBody>
                <a:bodyPr wrap="square">
                  <a:spAutoFit/>
                </a:bodyPr>
                <a:lstStyle/>
                <a:p>
                  <a:r>
                    <a:rPr lang="en-US" sz="1000" b="1" dirty="0"/>
                    <a:t>Heat production</a:t>
                  </a:r>
                  <a:endParaRPr lang="en-AU" sz="1000" b="1" dirty="0"/>
                </a:p>
              </p:txBody>
            </p:sp>
          </p:grpSp>
          <p:pic>
            <p:nvPicPr>
              <p:cNvPr id="34" name="Picture 33">
                <a:extLst>
                  <a:ext uri="{FF2B5EF4-FFF2-40B4-BE49-F238E27FC236}">
                    <a16:creationId xmlns:a16="http://schemas.microsoft.com/office/drawing/2014/main" id="{2EE51659-E7E6-317E-AE7B-9E9F968A4963}"/>
                  </a:ext>
                </a:extLst>
              </p:cNvPr>
              <p:cNvPicPr>
                <a:picLocks noChangeAspect="1"/>
              </p:cNvPicPr>
              <p:nvPr/>
            </p:nvPicPr>
            <p:blipFill rotWithShape="1">
              <a:blip r:embed="rId2"/>
              <a:srcRect r="77849" b="65868"/>
              <a:stretch/>
            </p:blipFill>
            <p:spPr>
              <a:xfrm>
                <a:off x="8388155" y="24570798"/>
                <a:ext cx="2505868" cy="4311060"/>
              </a:xfrm>
              <a:prstGeom prst="rect">
                <a:avLst/>
              </a:prstGeom>
            </p:spPr>
          </p:pic>
          <p:cxnSp>
            <p:nvCxnSpPr>
              <p:cNvPr id="35" name="Straight Arrow Connector 34">
                <a:extLst>
                  <a:ext uri="{FF2B5EF4-FFF2-40B4-BE49-F238E27FC236}">
                    <a16:creationId xmlns:a16="http://schemas.microsoft.com/office/drawing/2014/main" id="{4ACAF897-EE3C-3197-2565-5FBC43B145E2}"/>
                  </a:ext>
                </a:extLst>
              </p:cNvPr>
              <p:cNvCxnSpPr/>
              <p:nvPr/>
            </p:nvCxnSpPr>
            <p:spPr>
              <a:xfrm flipV="1">
                <a:off x="7411380" y="25176807"/>
                <a:ext cx="1277083" cy="310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47A96C2-DD49-46E9-4759-579464F39A14}"/>
                  </a:ext>
                </a:extLst>
              </p:cNvPr>
              <p:cNvCxnSpPr>
                <a:cxnSpLocks/>
              </p:cNvCxnSpPr>
              <p:nvPr/>
            </p:nvCxnSpPr>
            <p:spPr>
              <a:xfrm flipV="1">
                <a:off x="7635817" y="25435668"/>
                <a:ext cx="1780537" cy="863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14432B3-8E3F-C111-7142-11BC8A8D6CAB}"/>
                  </a:ext>
                </a:extLst>
              </p:cNvPr>
              <p:cNvCxnSpPr>
                <a:cxnSpLocks/>
              </p:cNvCxnSpPr>
              <p:nvPr/>
            </p:nvCxnSpPr>
            <p:spPr>
              <a:xfrm flipV="1">
                <a:off x="7815671" y="26114216"/>
                <a:ext cx="1964549" cy="628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8B106CB-820F-ADCB-346E-70EE8E7BC44A}"/>
                  </a:ext>
                </a:extLst>
              </p:cNvPr>
              <p:cNvCxnSpPr>
                <a:cxnSpLocks/>
              </p:cNvCxnSpPr>
              <p:nvPr/>
            </p:nvCxnSpPr>
            <p:spPr>
              <a:xfrm>
                <a:off x="7756734" y="26950952"/>
                <a:ext cx="2451417" cy="1352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65629F32-DF4F-2C4F-D0F2-09B65F399FE2}"/>
                  </a:ext>
                </a:extLst>
              </p:cNvPr>
              <p:cNvSpPr txBox="1"/>
              <p:nvPr/>
            </p:nvSpPr>
            <p:spPr>
              <a:xfrm>
                <a:off x="6279176" y="26704199"/>
                <a:ext cx="540533" cy="369332"/>
              </a:xfrm>
              <a:prstGeom prst="rect">
                <a:avLst/>
              </a:prstGeom>
              <a:noFill/>
            </p:spPr>
            <p:txBody>
              <a:bodyPr wrap="none" rtlCol="0">
                <a:spAutoFit/>
              </a:bodyPr>
              <a:lstStyle/>
              <a:p>
                <a:r>
                  <a:rPr lang="en-AU" dirty="0"/>
                  <a:t>LAB</a:t>
                </a:r>
              </a:p>
            </p:txBody>
          </p:sp>
          <p:sp>
            <p:nvSpPr>
              <p:cNvPr id="40" name="TextBox 39">
                <a:extLst>
                  <a:ext uri="{FF2B5EF4-FFF2-40B4-BE49-F238E27FC236}">
                    <a16:creationId xmlns:a16="http://schemas.microsoft.com/office/drawing/2014/main" id="{85E93A87-DE2F-DA24-0B68-7FD5065234AA}"/>
                  </a:ext>
                </a:extLst>
              </p:cNvPr>
              <p:cNvSpPr txBox="1"/>
              <p:nvPr/>
            </p:nvSpPr>
            <p:spPr>
              <a:xfrm>
                <a:off x="6135057" y="26057056"/>
                <a:ext cx="747320" cy="369332"/>
              </a:xfrm>
              <a:prstGeom prst="rect">
                <a:avLst/>
              </a:prstGeom>
              <a:noFill/>
            </p:spPr>
            <p:txBody>
              <a:bodyPr wrap="none" rtlCol="0">
                <a:spAutoFit/>
              </a:bodyPr>
              <a:lstStyle/>
              <a:p>
                <a:r>
                  <a:rPr lang="en-AU" dirty="0"/>
                  <a:t>Moho</a:t>
                </a:r>
              </a:p>
            </p:txBody>
          </p:sp>
        </p:grpSp>
        <p:sp>
          <p:nvSpPr>
            <p:cNvPr id="45" name="Rectangle 44">
              <a:extLst>
                <a:ext uri="{FF2B5EF4-FFF2-40B4-BE49-F238E27FC236}">
                  <a16:creationId xmlns:a16="http://schemas.microsoft.com/office/drawing/2014/main" id="{7945C347-8534-6E20-FD8F-E7C999716A5B}"/>
                </a:ext>
              </a:extLst>
            </p:cNvPr>
            <p:cNvSpPr/>
            <p:nvPr/>
          </p:nvSpPr>
          <p:spPr>
            <a:xfrm>
              <a:off x="6716321" y="21768558"/>
              <a:ext cx="990741" cy="221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pic>
        <p:nvPicPr>
          <p:cNvPr id="47" name="Picture 46">
            <a:extLst>
              <a:ext uri="{FF2B5EF4-FFF2-40B4-BE49-F238E27FC236}">
                <a16:creationId xmlns:a16="http://schemas.microsoft.com/office/drawing/2014/main" id="{B5A72936-CAF2-419A-3C2B-628B80462888}"/>
              </a:ext>
            </a:extLst>
          </p:cNvPr>
          <p:cNvPicPr>
            <a:picLocks noChangeAspect="1"/>
          </p:cNvPicPr>
          <p:nvPr/>
        </p:nvPicPr>
        <p:blipFill rotWithShape="1">
          <a:blip r:embed="rId3"/>
          <a:srcRect r="48770" b="689"/>
          <a:stretch/>
        </p:blipFill>
        <p:spPr>
          <a:xfrm>
            <a:off x="9321482" y="21121309"/>
            <a:ext cx="5534804" cy="4683546"/>
          </a:xfrm>
          <a:prstGeom prst="rect">
            <a:avLst/>
          </a:prstGeom>
        </p:spPr>
      </p:pic>
      <p:sp>
        <p:nvSpPr>
          <p:cNvPr id="52" name="TextBox 51">
            <a:extLst>
              <a:ext uri="{FF2B5EF4-FFF2-40B4-BE49-F238E27FC236}">
                <a16:creationId xmlns:a16="http://schemas.microsoft.com/office/drawing/2014/main" id="{56A1E715-B028-0596-74AD-266D503D7D05}"/>
              </a:ext>
            </a:extLst>
          </p:cNvPr>
          <p:cNvSpPr txBox="1"/>
          <p:nvPr/>
        </p:nvSpPr>
        <p:spPr>
          <a:xfrm>
            <a:off x="2153551" y="19141359"/>
            <a:ext cx="5092997" cy="461665"/>
          </a:xfrm>
          <a:prstGeom prst="rect">
            <a:avLst/>
          </a:prstGeom>
          <a:noFill/>
        </p:spPr>
        <p:txBody>
          <a:bodyPr wrap="none" rtlCol="0">
            <a:spAutoFit/>
          </a:bodyPr>
          <a:lstStyle/>
          <a:p>
            <a:r>
              <a:rPr lang="en-AU" sz="2400" dirty="0"/>
              <a:t>Surface Heat Flow with ordinary kriging</a:t>
            </a:r>
            <a:endParaRPr lang="en-AU" dirty="0"/>
          </a:p>
        </p:txBody>
      </p:sp>
      <p:sp>
        <p:nvSpPr>
          <p:cNvPr id="56" name="TextBox 55">
            <a:extLst>
              <a:ext uri="{FF2B5EF4-FFF2-40B4-BE49-F238E27FC236}">
                <a16:creationId xmlns:a16="http://schemas.microsoft.com/office/drawing/2014/main" id="{FD93EBEA-F2AA-FEE3-ADBE-09300B164B8F}"/>
              </a:ext>
            </a:extLst>
          </p:cNvPr>
          <p:cNvSpPr txBox="1"/>
          <p:nvPr/>
        </p:nvSpPr>
        <p:spPr>
          <a:xfrm>
            <a:off x="8112909" y="19101884"/>
            <a:ext cx="2426690" cy="461665"/>
          </a:xfrm>
          <a:prstGeom prst="rect">
            <a:avLst/>
          </a:prstGeom>
          <a:noFill/>
        </p:spPr>
        <p:txBody>
          <a:bodyPr wrap="none" rtlCol="0">
            <a:spAutoFit/>
          </a:bodyPr>
          <a:lstStyle/>
          <a:p>
            <a:r>
              <a:rPr lang="en-AU" sz="2400" dirty="0"/>
              <a:t>Mantle Heat flow </a:t>
            </a:r>
            <a:endParaRPr lang="en-AU" dirty="0"/>
          </a:p>
        </p:txBody>
      </p:sp>
      <p:sp>
        <p:nvSpPr>
          <p:cNvPr id="59" name="Content Placeholder 5">
            <a:extLst>
              <a:ext uri="{FF2B5EF4-FFF2-40B4-BE49-F238E27FC236}">
                <a16:creationId xmlns:a16="http://schemas.microsoft.com/office/drawing/2014/main" id="{019B0FAA-9F1B-286F-C67B-F8B514474A34}"/>
              </a:ext>
            </a:extLst>
          </p:cNvPr>
          <p:cNvSpPr txBox="1">
            <a:spLocks/>
          </p:cNvSpPr>
          <p:nvPr/>
        </p:nvSpPr>
        <p:spPr>
          <a:xfrm>
            <a:off x="1411842" y="25989521"/>
            <a:ext cx="18099130" cy="12588811"/>
          </a:xfrm>
          <a:prstGeom prst="rect">
            <a:avLst/>
          </a:prstGeom>
        </p:spPr>
        <p:txBody>
          <a:bodyPr vert="horz" lIns="91440" tIns="45720" rIns="91440" bIns="45720" rtlCol="0">
            <a:normAutofit/>
          </a:bodyPr>
          <a:lstStyle>
            <a:lvl1pPr marL="0" indent="0" algn="l" defTabSz="740049" rtl="0" eaLnBrk="1" latinLnBrk="0" hangingPunct="1">
              <a:spcBef>
                <a:spcPct val="20000"/>
              </a:spcBef>
              <a:buFont typeface="Arial" panose="020B0604020202020204" pitchFamily="34" charset="0"/>
              <a:buNone/>
              <a:defRPr sz="4400" kern="1200">
                <a:solidFill>
                  <a:schemeClr val="tx1"/>
                </a:solidFill>
                <a:latin typeface="Calibri" panose="020F0502020204030204" pitchFamily="34" charset="0"/>
                <a:ea typeface="+mn-ea"/>
                <a:cs typeface="Calibri" panose="020F0502020204030204" pitchFamily="34" charset="0"/>
              </a:defRPr>
            </a:lvl1pPr>
            <a:lvl2pPr marL="601288" indent="-231266" algn="l" defTabSz="740049" rtl="0" eaLnBrk="1" latinLnBrk="0" hangingPunct="1">
              <a:spcBef>
                <a:spcPct val="20000"/>
              </a:spcBef>
              <a:buFont typeface="Arial" panose="020B0604020202020204" pitchFamily="34" charset="0"/>
              <a:buChar char="–"/>
              <a:defRPr sz="4000" kern="1200">
                <a:solidFill>
                  <a:schemeClr val="tx1"/>
                </a:solidFill>
                <a:latin typeface="Calibri" panose="020F0502020204030204" pitchFamily="34" charset="0"/>
                <a:ea typeface="+mn-ea"/>
                <a:cs typeface="Calibri" panose="020F0502020204030204" pitchFamily="34" charset="0"/>
              </a:defRPr>
            </a:lvl2pPr>
            <a:lvl3pPr marL="925055" indent="-185010" algn="l" defTabSz="740049" rtl="0" eaLnBrk="1" latinLnBrk="0" hangingPunct="1">
              <a:spcBef>
                <a:spcPct val="20000"/>
              </a:spcBef>
              <a:buFont typeface="Arial" panose="020B0604020202020204" pitchFamily="34" charset="0"/>
              <a:buChar char="•"/>
              <a:defRPr sz="3800" kern="1200">
                <a:solidFill>
                  <a:schemeClr val="tx1"/>
                </a:solidFill>
                <a:latin typeface="Calibri" panose="020F0502020204030204" pitchFamily="34" charset="0"/>
                <a:ea typeface="+mn-ea"/>
                <a:cs typeface="Calibri" panose="020F0502020204030204" pitchFamily="34" charset="0"/>
              </a:defRPr>
            </a:lvl3pPr>
            <a:lvl4pPr marL="1295081" indent="-185010" algn="l" defTabSz="740049" rtl="0" eaLnBrk="1" latinLnBrk="0"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4pPr>
            <a:lvl5pPr marL="1665105" indent="-185010" algn="l" defTabSz="740049" rtl="0" eaLnBrk="1" latinLnBrk="0" hangingPunct="1">
              <a:spcBef>
                <a:spcPct val="20000"/>
              </a:spcBef>
              <a:buFont typeface="Arial" panose="020B0604020202020204" pitchFamily="34" charset="0"/>
              <a:buChar char="»"/>
              <a:defRPr sz="3000" kern="1200">
                <a:solidFill>
                  <a:schemeClr val="tx1"/>
                </a:solidFill>
                <a:latin typeface="Calibri" panose="020F0502020204030204" pitchFamily="34" charset="0"/>
                <a:ea typeface="+mn-ea"/>
                <a:cs typeface="Calibri" panose="020F0502020204030204" pitchFamily="34" charset="0"/>
              </a:defRPr>
            </a:lvl5pPr>
            <a:lvl6pPr marL="2035127"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6pPr>
            <a:lvl7pPr marL="2405150"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7pPr>
            <a:lvl8pPr marL="2775172"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8pPr>
            <a:lvl9pPr marL="3145199" indent="-185010" algn="l" defTabSz="740049" rtl="0" eaLnBrk="1" latinLnBrk="0" hangingPunct="1">
              <a:spcBef>
                <a:spcPct val="20000"/>
              </a:spcBef>
              <a:buFont typeface="Arial" panose="020B0604020202020204" pitchFamily="34" charset="0"/>
              <a:buChar char="•"/>
              <a:defRPr sz="1620" kern="1200">
                <a:solidFill>
                  <a:schemeClr val="tx1"/>
                </a:solidFill>
                <a:latin typeface="+mn-lt"/>
                <a:ea typeface="+mn-ea"/>
                <a:cs typeface="+mn-cs"/>
              </a:defRPr>
            </a:lvl9pPr>
          </a:lstStyle>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AU" sz="4400" b="1" i="0" u="none" strike="noStrike" kern="120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Current Knowledge about crust structure </a:t>
            </a: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AU" b="1" dirty="0">
              <a:solidFill>
                <a:sysClr val="windowText" lastClr="000000"/>
              </a:solidFill>
            </a:endParaRPr>
          </a:p>
          <a:p>
            <a:pPr marL="0" marR="0" lvl="0" indent="0" algn="l" defTabSz="740049"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AU" sz="4400" b="1" i="0" u="none" strike="noStrike" kern="120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endParaRPr>
          </a:p>
        </p:txBody>
      </p:sp>
      <p:grpSp>
        <p:nvGrpSpPr>
          <p:cNvPr id="106" name="Group 105">
            <a:extLst>
              <a:ext uri="{FF2B5EF4-FFF2-40B4-BE49-F238E27FC236}">
                <a16:creationId xmlns:a16="http://schemas.microsoft.com/office/drawing/2014/main" id="{DAE102AA-200F-26D0-81C6-C67A2247AA37}"/>
              </a:ext>
            </a:extLst>
          </p:cNvPr>
          <p:cNvGrpSpPr/>
          <p:nvPr/>
        </p:nvGrpSpPr>
        <p:grpSpPr>
          <a:xfrm>
            <a:off x="1537393" y="27043584"/>
            <a:ext cx="15916637" cy="4166704"/>
            <a:chOff x="1537393" y="27043584"/>
            <a:chExt cx="15916637" cy="4166704"/>
          </a:xfrm>
        </p:grpSpPr>
        <p:grpSp>
          <p:nvGrpSpPr>
            <p:cNvPr id="102" name="Group 101">
              <a:extLst>
                <a:ext uri="{FF2B5EF4-FFF2-40B4-BE49-F238E27FC236}">
                  <a16:creationId xmlns:a16="http://schemas.microsoft.com/office/drawing/2014/main" id="{D68C78FC-D75C-2B74-DA92-DC79C255A65B}"/>
                </a:ext>
              </a:extLst>
            </p:cNvPr>
            <p:cNvGrpSpPr/>
            <p:nvPr/>
          </p:nvGrpSpPr>
          <p:grpSpPr>
            <a:xfrm>
              <a:off x="1537393" y="27088729"/>
              <a:ext cx="13906684" cy="4121559"/>
              <a:chOff x="1411659" y="28100666"/>
              <a:chExt cx="13906684" cy="4121559"/>
            </a:xfrm>
          </p:grpSpPr>
          <p:pic>
            <p:nvPicPr>
              <p:cNvPr id="65" name="Picture 64" descr="A picture containing text, map, art&#10;&#10;Description automatically generated">
                <a:extLst>
                  <a:ext uri="{FF2B5EF4-FFF2-40B4-BE49-F238E27FC236}">
                    <a16:creationId xmlns:a16="http://schemas.microsoft.com/office/drawing/2014/main" id="{6F424066-6F9F-796E-1712-540205AD569B}"/>
                  </a:ext>
                </a:extLst>
              </p:cNvPr>
              <p:cNvPicPr>
                <a:picLocks noChangeAspect="1"/>
              </p:cNvPicPr>
              <p:nvPr/>
            </p:nvPicPr>
            <p:blipFill rotWithShape="1">
              <a:blip r:embed="rId4">
                <a:extLst>
                  <a:ext uri="{28A0092B-C50C-407E-A947-70E740481C1C}">
                    <a14:useLocalDpi xmlns:a14="http://schemas.microsoft.com/office/drawing/2010/main" val="0"/>
                  </a:ext>
                </a:extLst>
              </a:blip>
              <a:srcRect l="5578" r="5186" b="53437"/>
              <a:stretch/>
            </p:blipFill>
            <p:spPr>
              <a:xfrm>
                <a:off x="1411659" y="28100666"/>
                <a:ext cx="7909823" cy="3094385"/>
              </a:xfrm>
              <a:prstGeom prst="rect">
                <a:avLst/>
              </a:prstGeom>
            </p:spPr>
          </p:pic>
          <p:sp>
            <p:nvSpPr>
              <p:cNvPr id="70" name="TextBox 69">
                <a:extLst>
                  <a:ext uri="{FF2B5EF4-FFF2-40B4-BE49-F238E27FC236}">
                    <a16:creationId xmlns:a16="http://schemas.microsoft.com/office/drawing/2014/main" id="{180FDBAB-ED15-9B0A-4898-4DE1A90452D3}"/>
                  </a:ext>
                </a:extLst>
              </p:cNvPr>
              <p:cNvSpPr txBox="1"/>
              <p:nvPr/>
            </p:nvSpPr>
            <p:spPr>
              <a:xfrm>
                <a:off x="2887813" y="29502949"/>
                <a:ext cx="399468" cy="261610"/>
              </a:xfrm>
              <a:prstGeom prst="rect">
                <a:avLst/>
              </a:prstGeom>
              <a:noFill/>
            </p:spPr>
            <p:txBody>
              <a:bodyPr wrap="none" rtlCol="0">
                <a:spAutoFit/>
              </a:bodyPr>
              <a:lstStyle/>
              <a:p>
                <a:r>
                  <a:rPr lang="en-AU" sz="1100" b="1" dirty="0"/>
                  <a:t>EBS</a:t>
                </a:r>
                <a:endParaRPr lang="en-AU" b="1" dirty="0"/>
              </a:p>
            </p:txBody>
          </p:sp>
          <p:sp>
            <p:nvSpPr>
              <p:cNvPr id="71" name="TextBox 70">
                <a:extLst>
                  <a:ext uri="{FF2B5EF4-FFF2-40B4-BE49-F238E27FC236}">
                    <a16:creationId xmlns:a16="http://schemas.microsoft.com/office/drawing/2014/main" id="{72BB6A61-1202-E140-204A-1B6C05699576}"/>
                  </a:ext>
                </a:extLst>
              </p:cNvPr>
              <p:cNvSpPr txBox="1"/>
              <p:nvPr/>
            </p:nvSpPr>
            <p:spPr>
              <a:xfrm>
                <a:off x="2141386" y="29454975"/>
                <a:ext cx="348172" cy="261610"/>
              </a:xfrm>
              <a:prstGeom prst="rect">
                <a:avLst/>
              </a:prstGeom>
              <a:noFill/>
            </p:spPr>
            <p:txBody>
              <a:bodyPr wrap="none" rtlCol="0">
                <a:spAutoFit/>
              </a:bodyPr>
              <a:lstStyle/>
              <a:p>
                <a:r>
                  <a:rPr lang="en-AU" sz="1100" b="1" dirty="0"/>
                  <a:t>Bir</a:t>
                </a:r>
                <a:endParaRPr lang="en-AU" sz="1600" b="1" dirty="0"/>
              </a:p>
            </p:txBody>
          </p:sp>
          <p:sp>
            <p:nvSpPr>
              <p:cNvPr id="72" name="TextBox 71">
                <a:extLst>
                  <a:ext uri="{FF2B5EF4-FFF2-40B4-BE49-F238E27FC236}">
                    <a16:creationId xmlns:a16="http://schemas.microsoft.com/office/drawing/2014/main" id="{3BEABB16-F689-ABEB-1345-CB70A6A57D44}"/>
                  </a:ext>
                </a:extLst>
              </p:cNvPr>
              <p:cNvSpPr txBox="1"/>
              <p:nvPr/>
            </p:nvSpPr>
            <p:spPr>
              <a:xfrm>
                <a:off x="4164364" y="29828906"/>
                <a:ext cx="551754" cy="261610"/>
              </a:xfrm>
              <a:prstGeom prst="rect">
                <a:avLst/>
              </a:prstGeom>
              <a:noFill/>
            </p:spPr>
            <p:txBody>
              <a:bodyPr wrap="none" rtlCol="0">
                <a:spAutoFit/>
              </a:bodyPr>
              <a:lstStyle/>
              <a:p>
                <a:r>
                  <a:rPr lang="en-AU" sz="1100" b="1" dirty="0"/>
                  <a:t>Mt Isa</a:t>
                </a:r>
                <a:endParaRPr lang="en-AU" sz="1600" b="1" dirty="0"/>
              </a:p>
            </p:txBody>
          </p:sp>
          <p:sp>
            <p:nvSpPr>
              <p:cNvPr id="73" name="TextBox 72">
                <a:extLst>
                  <a:ext uri="{FF2B5EF4-FFF2-40B4-BE49-F238E27FC236}">
                    <a16:creationId xmlns:a16="http://schemas.microsoft.com/office/drawing/2014/main" id="{A2332305-BB23-2298-38E5-5E0EA03BEC86}"/>
                  </a:ext>
                </a:extLst>
              </p:cNvPr>
              <p:cNvSpPr txBox="1"/>
              <p:nvPr/>
            </p:nvSpPr>
            <p:spPr>
              <a:xfrm>
                <a:off x="3575069" y="29633754"/>
                <a:ext cx="336952" cy="253916"/>
              </a:xfrm>
              <a:prstGeom prst="rect">
                <a:avLst/>
              </a:prstGeom>
              <a:noFill/>
            </p:spPr>
            <p:txBody>
              <a:bodyPr wrap="none" rtlCol="0">
                <a:spAutoFit/>
              </a:bodyPr>
              <a:lstStyle/>
              <a:p>
                <a:r>
                  <a:rPr lang="en-AU" sz="1050" b="1" dirty="0"/>
                  <a:t>SN</a:t>
                </a:r>
                <a:endParaRPr lang="en-AU" sz="1400" b="1" dirty="0"/>
              </a:p>
            </p:txBody>
          </p:sp>
          <p:sp>
            <p:nvSpPr>
              <p:cNvPr id="74" name="TextBox 73">
                <a:extLst>
                  <a:ext uri="{FF2B5EF4-FFF2-40B4-BE49-F238E27FC236}">
                    <a16:creationId xmlns:a16="http://schemas.microsoft.com/office/drawing/2014/main" id="{F8308345-CA6E-401D-D76A-E74BB3606756}"/>
                  </a:ext>
                </a:extLst>
              </p:cNvPr>
              <p:cNvSpPr txBox="1"/>
              <p:nvPr/>
            </p:nvSpPr>
            <p:spPr>
              <a:xfrm>
                <a:off x="1653288" y="29721184"/>
                <a:ext cx="317716" cy="369332"/>
              </a:xfrm>
              <a:prstGeom prst="rect">
                <a:avLst/>
              </a:prstGeom>
              <a:noFill/>
            </p:spPr>
            <p:txBody>
              <a:bodyPr wrap="none" rtlCol="0">
                <a:spAutoFit/>
              </a:bodyPr>
              <a:lstStyle/>
              <a:p>
                <a:r>
                  <a:rPr lang="en-AU" dirty="0"/>
                  <a:t>A</a:t>
                </a:r>
              </a:p>
            </p:txBody>
          </p:sp>
          <p:sp>
            <p:nvSpPr>
              <p:cNvPr id="75" name="TextBox 74">
                <a:extLst>
                  <a:ext uri="{FF2B5EF4-FFF2-40B4-BE49-F238E27FC236}">
                    <a16:creationId xmlns:a16="http://schemas.microsoft.com/office/drawing/2014/main" id="{0E544EEE-33CA-194A-F400-21345FBCBEF7}"/>
                  </a:ext>
                </a:extLst>
              </p:cNvPr>
              <p:cNvSpPr txBox="1"/>
              <p:nvPr/>
            </p:nvSpPr>
            <p:spPr>
              <a:xfrm>
                <a:off x="3743545" y="28883683"/>
                <a:ext cx="369012" cy="369332"/>
              </a:xfrm>
              <a:prstGeom prst="rect">
                <a:avLst/>
              </a:prstGeom>
              <a:noFill/>
            </p:spPr>
            <p:txBody>
              <a:bodyPr wrap="none" rtlCol="0">
                <a:spAutoFit/>
              </a:bodyPr>
              <a:lstStyle/>
              <a:p>
                <a:r>
                  <a:rPr lang="en-AU" dirty="0"/>
                  <a:t>A’</a:t>
                </a:r>
              </a:p>
            </p:txBody>
          </p:sp>
          <p:sp>
            <p:nvSpPr>
              <p:cNvPr id="76" name="TextBox 75">
                <a:extLst>
                  <a:ext uri="{FF2B5EF4-FFF2-40B4-BE49-F238E27FC236}">
                    <a16:creationId xmlns:a16="http://schemas.microsoft.com/office/drawing/2014/main" id="{441A8552-71AD-E424-9BBA-B8E4A5BBD124}"/>
                  </a:ext>
                </a:extLst>
              </p:cNvPr>
              <p:cNvSpPr txBox="1"/>
              <p:nvPr/>
            </p:nvSpPr>
            <p:spPr>
              <a:xfrm>
                <a:off x="2509789" y="28826342"/>
                <a:ext cx="309700" cy="369332"/>
              </a:xfrm>
              <a:prstGeom prst="rect">
                <a:avLst/>
              </a:prstGeom>
              <a:noFill/>
            </p:spPr>
            <p:txBody>
              <a:bodyPr wrap="none" rtlCol="0">
                <a:spAutoFit/>
              </a:bodyPr>
              <a:lstStyle/>
              <a:p>
                <a:r>
                  <a:rPr lang="en-AU" dirty="0"/>
                  <a:t>B</a:t>
                </a:r>
              </a:p>
            </p:txBody>
          </p:sp>
          <p:sp>
            <p:nvSpPr>
              <p:cNvPr id="77" name="TextBox 76">
                <a:extLst>
                  <a:ext uri="{FF2B5EF4-FFF2-40B4-BE49-F238E27FC236}">
                    <a16:creationId xmlns:a16="http://schemas.microsoft.com/office/drawing/2014/main" id="{2EA1AA7C-04CF-EAE8-EFB4-C3A2ACFA5C2B}"/>
                  </a:ext>
                </a:extLst>
              </p:cNvPr>
              <p:cNvSpPr txBox="1"/>
              <p:nvPr/>
            </p:nvSpPr>
            <p:spPr>
              <a:xfrm>
                <a:off x="2532615" y="29161284"/>
                <a:ext cx="458780" cy="261610"/>
              </a:xfrm>
              <a:prstGeom prst="rect">
                <a:avLst/>
              </a:prstGeom>
              <a:noFill/>
            </p:spPr>
            <p:txBody>
              <a:bodyPr wrap="none" rtlCol="0">
                <a:spAutoFit/>
              </a:bodyPr>
              <a:lstStyle/>
              <a:p>
                <a:r>
                  <a:rPr lang="en-AU" sz="1100" b="1" dirty="0"/>
                  <a:t>WBS</a:t>
                </a:r>
                <a:endParaRPr lang="en-AU" b="1" dirty="0"/>
              </a:p>
            </p:txBody>
          </p:sp>
          <p:sp>
            <p:nvSpPr>
              <p:cNvPr id="78" name="TextBox 77">
                <a:extLst>
                  <a:ext uri="{FF2B5EF4-FFF2-40B4-BE49-F238E27FC236}">
                    <a16:creationId xmlns:a16="http://schemas.microsoft.com/office/drawing/2014/main" id="{045D1384-254E-6B9D-7A46-A2945EE72E45}"/>
                  </a:ext>
                </a:extLst>
              </p:cNvPr>
              <p:cNvSpPr txBox="1"/>
              <p:nvPr/>
            </p:nvSpPr>
            <p:spPr>
              <a:xfrm>
                <a:off x="3269779" y="29214308"/>
                <a:ext cx="652124" cy="261610"/>
              </a:xfrm>
              <a:prstGeom prst="rect">
                <a:avLst/>
              </a:prstGeom>
              <a:noFill/>
            </p:spPr>
            <p:txBody>
              <a:bodyPr wrap="square">
                <a:spAutoFit/>
              </a:bodyPr>
              <a:lstStyle/>
              <a:p>
                <a:r>
                  <a:rPr lang="en-AU" sz="1100" b="1" dirty="0"/>
                  <a:t>MA</a:t>
                </a:r>
              </a:p>
            </p:txBody>
          </p:sp>
          <p:sp>
            <p:nvSpPr>
              <p:cNvPr id="79" name="TextBox 78">
                <a:extLst>
                  <a:ext uri="{FF2B5EF4-FFF2-40B4-BE49-F238E27FC236}">
                    <a16:creationId xmlns:a16="http://schemas.microsoft.com/office/drawing/2014/main" id="{7574520C-A909-7E64-012D-AE8306B8D1CD}"/>
                  </a:ext>
                </a:extLst>
              </p:cNvPr>
              <p:cNvSpPr txBox="1"/>
              <p:nvPr/>
            </p:nvSpPr>
            <p:spPr>
              <a:xfrm>
                <a:off x="4532414" y="30479018"/>
                <a:ext cx="367408" cy="369332"/>
              </a:xfrm>
              <a:prstGeom prst="rect">
                <a:avLst/>
              </a:prstGeom>
              <a:noFill/>
            </p:spPr>
            <p:txBody>
              <a:bodyPr wrap="none" rtlCol="0">
                <a:spAutoFit/>
              </a:bodyPr>
              <a:lstStyle/>
              <a:p>
                <a:r>
                  <a:rPr lang="en-AU" dirty="0"/>
                  <a:t>B’</a:t>
                </a:r>
              </a:p>
            </p:txBody>
          </p:sp>
          <p:sp>
            <p:nvSpPr>
              <p:cNvPr id="90" name="TextBox 89">
                <a:extLst>
                  <a:ext uri="{FF2B5EF4-FFF2-40B4-BE49-F238E27FC236}">
                    <a16:creationId xmlns:a16="http://schemas.microsoft.com/office/drawing/2014/main" id="{F28B2912-C4A7-E3F8-452B-B97F107014CD}"/>
                  </a:ext>
                </a:extLst>
              </p:cNvPr>
              <p:cNvSpPr txBox="1"/>
              <p:nvPr/>
            </p:nvSpPr>
            <p:spPr>
              <a:xfrm>
                <a:off x="14942919" y="31968309"/>
                <a:ext cx="375424" cy="253916"/>
              </a:xfrm>
              <a:prstGeom prst="rect">
                <a:avLst/>
              </a:prstGeom>
              <a:noFill/>
            </p:spPr>
            <p:txBody>
              <a:bodyPr wrap="none" rtlCol="0">
                <a:spAutoFit/>
              </a:bodyPr>
              <a:lstStyle/>
              <a:p>
                <a:r>
                  <a:rPr lang="en-AU" sz="1050" b="1" dirty="0"/>
                  <a:t>KM</a:t>
                </a:r>
                <a:endParaRPr lang="en-AU" sz="1400" b="1" dirty="0"/>
              </a:p>
            </p:txBody>
          </p:sp>
        </p:grpSp>
        <p:pic>
          <p:nvPicPr>
            <p:cNvPr id="60" name="Picture 59" descr="A picture containing text, map, art&#10;&#10;Description automatically generated">
              <a:extLst>
                <a:ext uri="{FF2B5EF4-FFF2-40B4-BE49-F238E27FC236}">
                  <a16:creationId xmlns:a16="http://schemas.microsoft.com/office/drawing/2014/main" id="{C5D2A90A-2ADC-5D6E-254A-F4240BD4A3B1}"/>
                </a:ext>
              </a:extLst>
            </p:cNvPr>
            <p:cNvPicPr>
              <a:picLocks noChangeAspect="1"/>
            </p:cNvPicPr>
            <p:nvPr/>
          </p:nvPicPr>
          <p:blipFill rotWithShape="1">
            <a:blip r:embed="rId4">
              <a:extLst>
                <a:ext uri="{28A0092B-C50C-407E-A947-70E740481C1C}">
                  <a14:useLocalDpi xmlns:a14="http://schemas.microsoft.com/office/drawing/2010/main" val="0"/>
                </a:ext>
              </a:extLst>
            </a:blip>
            <a:srcRect l="5578" t="51556" r="5186"/>
            <a:stretch/>
          </p:blipFill>
          <p:spPr>
            <a:xfrm>
              <a:off x="9544207" y="27043584"/>
              <a:ext cx="7909823" cy="3219437"/>
            </a:xfrm>
            <a:prstGeom prst="rect">
              <a:avLst/>
            </a:prstGeom>
          </p:spPr>
        </p:pic>
        <p:sp>
          <p:nvSpPr>
            <p:cNvPr id="63" name="TextBox 62">
              <a:extLst>
                <a:ext uri="{FF2B5EF4-FFF2-40B4-BE49-F238E27FC236}">
                  <a16:creationId xmlns:a16="http://schemas.microsoft.com/office/drawing/2014/main" id="{851BEDF6-BFEE-59DF-BD48-17728AD86641}"/>
                </a:ext>
              </a:extLst>
            </p:cNvPr>
            <p:cNvSpPr txBox="1"/>
            <p:nvPr/>
          </p:nvSpPr>
          <p:spPr>
            <a:xfrm>
              <a:off x="9583259" y="27058307"/>
              <a:ext cx="112191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Basement</a:t>
              </a:r>
            </a:p>
          </p:txBody>
        </p:sp>
        <p:sp>
          <p:nvSpPr>
            <p:cNvPr id="64" name="TextBox 63">
              <a:extLst>
                <a:ext uri="{FF2B5EF4-FFF2-40B4-BE49-F238E27FC236}">
                  <a16:creationId xmlns:a16="http://schemas.microsoft.com/office/drawing/2014/main" id="{6D7764E7-8050-F7D1-8835-FD5CE9D5310D}"/>
                </a:ext>
              </a:extLst>
            </p:cNvPr>
            <p:cNvSpPr txBox="1"/>
            <p:nvPr/>
          </p:nvSpPr>
          <p:spPr>
            <a:xfrm>
              <a:off x="13577817" y="27058307"/>
              <a:ext cx="7473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Moho</a:t>
              </a:r>
            </a:p>
          </p:txBody>
        </p:sp>
        <p:sp>
          <p:nvSpPr>
            <p:cNvPr id="66" name="TextBox 65">
              <a:extLst>
                <a:ext uri="{FF2B5EF4-FFF2-40B4-BE49-F238E27FC236}">
                  <a16:creationId xmlns:a16="http://schemas.microsoft.com/office/drawing/2014/main" id="{AB07E698-B9AC-7E7C-6117-A37AC318E853}"/>
                </a:ext>
              </a:extLst>
            </p:cNvPr>
            <p:cNvSpPr txBox="1"/>
            <p:nvPr/>
          </p:nvSpPr>
          <p:spPr>
            <a:xfrm>
              <a:off x="1544531" y="27070628"/>
              <a:ext cx="128041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Topography</a:t>
              </a:r>
            </a:p>
          </p:txBody>
        </p:sp>
        <p:sp>
          <p:nvSpPr>
            <p:cNvPr id="67" name="TextBox 66">
              <a:extLst>
                <a:ext uri="{FF2B5EF4-FFF2-40B4-BE49-F238E27FC236}">
                  <a16:creationId xmlns:a16="http://schemas.microsoft.com/office/drawing/2014/main" id="{75E478A4-A8E1-B191-7407-081D6DFE0B51}"/>
                </a:ext>
              </a:extLst>
            </p:cNvPr>
            <p:cNvSpPr txBox="1"/>
            <p:nvPr/>
          </p:nvSpPr>
          <p:spPr>
            <a:xfrm>
              <a:off x="5566088" y="27091009"/>
              <a:ext cx="202440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Sediment thickness</a:t>
              </a:r>
            </a:p>
          </p:txBody>
        </p:sp>
      </p:grpSp>
      <p:grpSp>
        <p:nvGrpSpPr>
          <p:cNvPr id="108" name="Group 107">
            <a:extLst>
              <a:ext uri="{FF2B5EF4-FFF2-40B4-BE49-F238E27FC236}">
                <a16:creationId xmlns:a16="http://schemas.microsoft.com/office/drawing/2014/main" id="{C52D3B8F-4A1E-17E9-9755-4E8B86260286}"/>
              </a:ext>
            </a:extLst>
          </p:cNvPr>
          <p:cNvGrpSpPr/>
          <p:nvPr/>
        </p:nvGrpSpPr>
        <p:grpSpPr>
          <a:xfrm>
            <a:off x="13613733" y="30243850"/>
            <a:ext cx="3517554" cy="3037170"/>
            <a:chOff x="13613733" y="30243850"/>
            <a:chExt cx="3517554" cy="3037170"/>
          </a:xfrm>
        </p:grpSpPr>
        <p:pic>
          <p:nvPicPr>
            <p:cNvPr id="81" name="Picture 80" descr="A picture containing text, diagram, line, plot&#10;&#10;Description automatically generated">
              <a:extLst>
                <a:ext uri="{FF2B5EF4-FFF2-40B4-BE49-F238E27FC236}">
                  <a16:creationId xmlns:a16="http://schemas.microsoft.com/office/drawing/2014/main" id="{1643F9CB-703D-42A3-BED6-FF08CE2F1983}"/>
                </a:ext>
              </a:extLst>
            </p:cNvPr>
            <p:cNvPicPr>
              <a:picLocks noChangeAspect="1"/>
            </p:cNvPicPr>
            <p:nvPr/>
          </p:nvPicPr>
          <p:blipFill rotWithShape="1">
            <a:blip r:embed="rId5">
              <a:extLst>
                <a:ext uri="{28A0092B-C50C-407E-A947-70E740481C1C}">
                  <a14:useLocalDpi xmlns:a14="http://schemas.microsoft.com/office/drawing/2010/main" val="0"/>
                </a:ext>
              </a:extLst>
            </a:blip>
            <a:srcRect l="9819" r="7326"/>
            <a:stretch/>
          </p:blipFill>
          <p:spPr>
            <a:xfrm>
              <a:off x="13816018" y="30340779"/>
              <a:ext cx="3246919" cy="2940241"/>
            </a:xfrm>
            <a:prstGeom prst="rect">
              <a:avLst/>
            </a:prstGeom>
          </p:spPr>
        </p:pic>
        <p:sp>
          <p:nvSpPr>
            <p:cNvPr id="84" name="TextBox 83">
              <a:extLst>
                <a:ext uri="{FF2B5EF4-FFF2-40B4-BE49-F238E27FC236}">
                  <a16:creationId xmlns:a16="http://schemas.microsoft.com/office/drawing/2014/main" id="{5A6D2ACE-8884-6630-CB7D-AA6637EE4037}"/>
                </a:ext>
              </a:extLst>
            </p:cNvPr>
            <p:cNvSpPr txBox="1"/>
            <p:nvPr/>
          </p:nvSpPr>
          <p:spPr>
            <a:xfrm>
              <a:off x="13613733" y="30243850"/>
              <a:ext cx="309700" cy="369332"/>
            </a:xfrm>
            <a:prstGeom prst="rect">
              <a:avLst/>
            </a:prstGeom>
            <a:noFill/>
          </p:spPr>
          <p:txBody>
            <a:bodyPr wrap="none" rtlCol="0">
              <a:spAutoFit/>
            </a:bodyPr>
            <a:lstStyle/>
            <a:p>
              <a:r>
                <a:rPr lang="en-AU" dirty="0"/>
                <a:t>B</a:t>
              </a:r>
            </a:p>
          </p:txBody>
        </p:sp>
        <p:sp>
          <p:nvSpPr>
            <p:cNvPr id="85" name="TextBox 84">
              <a:extLst>
                <a:ext uri="{FF2B5EF4-FFF2-40B4-BE49-F238E27FC236}">
                  <a16:creationId xmlns:a16="http://schemas.microsoft.com/office/drawing/2014/main" id="{1DC5DE31-6463-56A9-F49A-91907C715D80}"/>
                </a:ext>
              </a:extLst>
            </p:cNvPr>
            <p:cNvSpPr txBox="1"/>
            <p:nvPr/>
          </p:nvSpPr>
          <p:spPr>
            <a:xfrm>
              <a:off x="16763879" y="30247783"/>
              <a:ext cx="367408" cy="369332"/>
            </a:xfrm>
            <a:prstGeom prst="rect">
              <a:avLst/>
            </a:prstGeom>
            <a:noFill/>
          </p:spPr>
          <p:txBody>
            <a:bodyPr wrap="none" rtlCol="0">
              <a:spAutoFit/>
            </a:bodyPr>
            <a:lstStyle/>
            <a:p>
              <a:r>
                <a:rPr lang="en-AU" dirty="0"/>
                <a:t>B’</a:t>
              </a:r>
            </a:p>
          </p:txBody>
        </p:sp>
        <p:sp>
          <p:nvSpPr>
            <p:cNvPr id="86" name="TextBox 85">
              <a:extLst>
                <a:ext uri="{FF2B5EF4-FFF2-40B4-BE49-F238E27FC236}">
                  <a16:creationId xmlns:a16="http://schemas.microsoft.com/office/drawing/2014/main" id="{884D3634-8779-C740-7090-6F60BF35A277}"/>
                </a:ext>
              </a:extLst>
            </p:cNvPr>
            <p:cNvSpPr txBox="1"/>
            <p:nvPr/>
          </p:nvSpPr>
          <p:spPr>
            <a:xfrm>
              <a:off x="15361179" y="31522698"/>
              <a:ext cx="336952" cy="253916"/>
            </a:xfrm>
            <a:prstGeom prst="rect">
              <a:avLst/>
            </a:prstGeom>
            <a:noFill/>
          </p:spPr>
          <p:txBody>
            <a:bodyPr wrap="none" rtlCol="0">
              <a:spAutoFit/>
            </a:bodyPr>
            <a:lstStyle/>
            <a:p>
              <a:r>
                <a:rPr lang="en-AU" sz="1050" b="1" dirty="0"/>
                <a:t>SN</a:t>
              </a:r>
              <a:endParaRPr lang="en-AU" sz="1400" b="1" dirty="0"/>
            </a:p>
          </p:txBody>
        </p:sp>
        <p:sp>
          <p:nvSpPr>
            <p:cNvPr id="87" name="TextBox 86">
              <a:extLst>
                <a:ext uri="{FF2B5EF4-FFF2-40B4-BE49-F238E27FC236}">
                  <a16:creationId xmlns:a16="http://schemas.microsoft.com/office/drawing/2014/main" id="{FAED627D-4F3A-D0BC-315A-41599C357187}"/>
                </a:ext>
              </a:extLst>
            </p:cNvPr>
            <p:cNvSpPr txBox="1"/>
            <p:nvPr/>
          </p:nvSpPr>
          <p:spPr>
            <a:xfrm>
              <a:off x="15875106" y="31554633"/>
              <a:ext cx="534121" cy="253916"/>
            </a:xfrm>
            <a:prstGeom prst="rect">
              <a:avLst/>
            </a:prstGeom>
            <a:noFill/>
          </p:spPr>
          <p:txBody>
            <a:bodyPr wrap="none" rtlCol="0">
              <a:spAutoFit/>
            </a:bodyPr>
            <a:lstStyle/>
            <a:p>
              <a:r>
                <a:rPr lang="en-AU" sz="1050" b="1" dirty="0"/>
                <a:t>Mt Isa</a:t>
              </a:r>
              <a:endParaRPr lang="en-AU" sz="1400" b="1" dirty="0"/>
            </a:p>
          </p:txBody>
        </p:sp>
        <p:sp>
          <p:nvSpPr>
            <p:cNvPr id="88" name="TextBox 87">
              <a:extLst>
                <a:ext uri="{FF2B5EF4-FFF2-40B4-BE49-F238E27FC236}">
                  <a16:creationId xmlns:a16="http://schemas.microsoft.com/office/drawing/2014/main" id="{4F9F2A35-26F2-15AE-CC4D-A6481C984DB6}"/>
                </a:ext>
              </a:extLst>
            </p:cNvPr>
            <p:cNvSpPr txBox="1"/>
            <p:nvPr/>
          </p:nvSpPr>
          <p:spPr>
            <a:xfrm>
              <a:off x="13964810" y="31542396"/>
              <a:ext cx="445956" cy="253916"/>
            </a:xfrm>
            <a:prstGeom prst="rect">
              <a:avLst/>
            </a:prstGeom>
            <a:noFill/>
          </p:spPr>
          <p:txBody>
            <a:bodyPr wrap="none" rtlCol="0">
              <a:spAutoFit/>
            </a:bodyPr>
            <a:lstStyle/>
            <a:p>
              <a:r>
                <a:rPr lang="en-AU" sz="1050" b="1" dirty="0"/>
                <a:t>WBS</a:t>
              </a:r>
              <a:endParaRPr lang="en-AU" sz="1400" b="1" dirty="0"/>
            </a:p>
          </p:txBody>
        </p:sp>
        <p:sp>
          <p:nvSpPr>
            <p:cNvPr id="89" name="TextBox 88">
              <a:extLst>
                <a:ext uri="{FF2B5EF4-FFF2-40B4-BE49-F238E27FC236}">
                  <a16:creationId xmlns:a16="http://schemas.microsoft.com/office/drawing/2014/main" id="{5E249B2A-D1AA-1FD6-FCC8-07E91930C635}"/>
                </a:ext>
              </a:extLst>
            </p:cNvPr>
            <p:cNvSpPr txBox="1"/>
            <p:nvPr/>
          </p:nvSpPr>
          <p:spPr>
            <a:xfrm>
              <a:off x="14373755" y="31522698"/>
              <a:ext cx="389850" cy="253916"/>
            </a:xfrm>
            <a:prstGeom prst="rect">
              <a:avLst/>
            </a:prstGeom>
            <a:noFill/>
          </p:spPr>
          <p:txBody>
            <a:bodyPr wrap="none" rtlCol="0">
              <a:spAutoFit/>
            </a:bodyPr>
            <a:lstStyle/>
            <a:p>
              <a:r>
                <a:rPr lang="en-AU" sz="1050" b="1" dirty="0"/>
                <a:t>EBS</a:t>
              </a:r>
              <a:endParaRPr lang="en-AU" sz="1400" b="1" dirty="0"/>
            </a:p>
          </p:txBody>
        </p:sp>
      </p:grpSp>
      <p:grpSp>
        <p:nvGrpSpPr>
          <p:cNvPr id="105" name="Group 104">
            <a:extLst>
              <a:ext uri="{FF2B5EF4-FFF2-40B4-BE49-F238E27FC236}">
                <a16:creationId xmlns:a16="http://schemas.microsoft.com/office/drawing/2014/main" id="{22AD2532-C14A-2236-5AE7-F2C6880DF28F}"/>
              </a:ext>
            </a:extLst>
          </p:cNvPr>
          <p:cNvGrpSpPr/>
          <p:nvPr/>
        </p:nvGrpSpPr>
        <p:grpSpPr>
          <a:xfrm>
            <a:off x="1378665" y="30650595"/>
            <a:ext cx="3800891" cy="2474498"/>
            <a:chOff x="14649361" y="25540585"/>
            <a:chExt cx="3800891" cy="2474498"/>
          </a:xfrm>
        </p:grpSpPr>
        <p:pic>
          <p:nvPicPr>
            <p:cNvPr id="80" name="Picture 79" descr="A picture containing text, diagram, line, plot&#10;&#10;Description automatically generated">
              <a:extLst>
                <a:ext uri="{FF2B5EF4-FFF2-40B4-BE49-F238E27FC236}">
                  <a16:creationId xmlns:a16="http://schemas.microsoft.com/office/drawing/2014/main" id="{6A3B774D-73D3-EA24-490E-EB0F79B4CBE8}"/>
                </a:ext>
              </a:extLst>
            </p:cNvPr>
            <p:cNvPicPr>
              <a:picLocks noChangeAspect="1"/>
            </p:cNvPicPr>
            <p:nvPr/>
          </p:nvPicPr>
          <p:blipFill rotWithShape="1">
            <a:blip r:embed="rId6">
              <a:extLst>
                <a:ext uri="{28A0092B-C50C-407E-A947-70E740481C1C}">
                  <a14:useLocalDpi xmlns:a14="http://schemas.microsoft.com/office/drawing/2010/main" val="0"/>
                </a:ext>
              </a:extLst>
            </a:blip>
            <a:srcRect l="9843" r="5728" b="4506"/>
            <a:stretch/>
          </p:blipFill>
          <p:spPr>
            <a:xfrm>
              <a:off x="15083957" y="25725251"/>
              <a:ext cx="3366295" cy="2141466"/>
            </a:xfrm>
            <a:prstGeom prst="rect">
              <a:avLst/>
            </a:prstGeom>
          </p:spPr>
        </p:pic>
        <p:sp>
          <p:nvSpPr>
            <p:cNvPr id="82" name="TextBox 81">
              <a:extLst>
                <a:ext uri="{FF2B5EF4-FFF2-40B4-BE49-F238E27FC236}">
                  <a16:creationId xmlns:a16="http://schemas.microsoft.com/office/drawing/2014/main" id="{33BB673A-8066-E047-BE90-FD94F4FF9F45}"/>
                </a:ext>
              </a:extLst>
            </p:cNvPr>
            <p:cNvSpPr txBox="1"/>
            <p:nvPr/>
          </p:nvSpPr>
          <p:spPr>
            <a:xfrm>
              <a:off x="14852968" y="25540585"/>
              <a:ext cx="317716" cy="369332"/>
            </a:xfrm>
            <a:prstGeom prst="rect">
              <a:avLst/>
            </a:prstGeom>
            <a:noFill/>
          </p:spPr>
          <p:txBody>
            <a:bodyPr wrap="none" rtlCol="0">
              <a:spAutoFit/>
            </a:bodyPr>
            <a:lstStyle/>
            <a:p>
              <a:r>
                <a:rPr lang="en-AU" dirty="0"/>
                <a:t>A</a:t>
              </a:r>
            </a:p>
          </p:txBody>
        </p:sp>
        <p:sp>
          <p:nvSpPr>
            <p:cNvPr id="83" name="TextBox 82">
              <a:extLst>
                <a:ext uri="{FF2B5EF4-FFF2-40B4-BE49-F238E27FC236}">
                  <a16:creationId xmlns:a16="http://schemas.microsoft.com/office/drawing/2014/main" id="{478AF669-79BD-05C9-1A8A-C0A7AB6C79CB}"/>
                </a:ext>
              </a:extLst>
            </p:cNvPr>
            <p:cNvSpPr txBox="1"/>
            <p:nvPr/>
          </p:nvSpPr>
          <p:spPr>
            <a:xfrm>
              <a:off x="18061709" y="25549623"/>
              <a:ext cx="369012" cy="369332"/>
            </a:xfrm>
            <a:prstGeom prst="rect">
              <a:avLst/>
            </a:prstGeom>
            <a:noFill/>
          </p:spPr>
          <p:txBody>
            <a:bodyPr wrap="none" rtlCol="0">
              <a:spAutoFit/>
            </a:bodyPr>
            <a:lstStyle/>
            <a:p>
              <a:r>
                <a:rPr lang="en-AU" dirty="0"/>
                <a:t>A’</a:t>
              </a:r>
            </a:p>
          </p:txBody>
        </p:sp>
        <p:sp>
          <p:nvSpPr>
            <p:cNvPr id="91" name="TextBox 90">
              <a:extLst>
                <a:ext uri="{FF2B5EF4-FFF2-40B4-BE49-F238E27FC236}">
                  <a16:creationId xmlns:a16="http://schemas.microsoft.com/office/drawing/2014/main" id="{299A67B0-1729-789B-160D-170626A7CEBA}"/>
                </a:ext>
              </a:extLst>
            </p:cNvPr>
            <p:cNvSpPr txBox="1"/>
            <p:nvPr/>
          </p:nvSpPr>
          <p:spPr>
            <a:xfrm>
              <a:off x="16864423" y="26669026"/>
              <a:ext cx="389850" cy="253916"/>
            </a:xfrm>
            <a:prstGeom prst="rect">
              <a:avLst/>
            </a:prstGeom>
            <a:noFill/>
          </p:spPr>
          <p:txBody>
            <a:bodyPr wrap="none" rtlCol="0">
              <a:spAutoFit/>
            </a:bodyPr>
            <a:lstStyle/>
            <a:p>
              <a:r>
                <a:rPr lang="en-AU" sz="1050" b="1" dirty="0"/>
                <a:t>EBS</a:t>
              </a:r>
              <a:endParaRPr lang="en-AU" sz="1400" b="1" dirty="0"/>
            </a:p>
          </p:txBody>
        </p:sp>
        <p:sp>
          <p:nvSpPr>
            <p:cNvPr id="92" name="TextBox 91">
              <a:extLst>
                <a:ext uri="{FF2B5EF4-FFF2-40B4-BE49-F238E27FC236}">
                  <a16:creationId xmlns:a16="http://schemas.microsoft.com/office/drawing/2014/main" id="{857D6E0E-FC53-2277-12B7-20D2CE4CFEB6}"/>
                </a:ext>
              </a:extLst>
            </p:cNvPr>
            <p:cNvSpPr txBox="1"/>
            <p:nvPr/>
          </p:nvSpPr>
          <p:spPr>
            <a:xfrm>
              <a:off x="17254273" y="26592802"/>
              <a:ext cx="383438" cy="253916"/>
            </a:xfrm>
            <a:prstGeom prst="rect">
              <a:avLst/>
            </a:prstGeom>
            <a:noFill/>
          </p:spPr>
          <p:txBody>
            <a:bodyPr wrap="none" rtlCol="0">
              <a:spAutoFit/>
            </a:bodyPr>
            <a:lstStyle/>
            <a:p>
              <a:r>
                <a:rPr lang="en-AU" sz="1050" b="1" dirty="0"/>
                <a:t>MA</a:t>
              </a:r>
              <a:endParaRPr lang="en-AU" sz="1400" b="1" dirty="0"/>
            </a:p>
          </p:txBody>
        </p:sp>
        <p:sp>
          <p:nvSpPr>
            <p:cNvPr id="93" name="TextBox 92">
              <a:extLst>
                <a:ext uri="{FF2B5EF4-FFF2-40B4-BE49-F238E27FC236}">
                  <a16:creationId xmlns:a16="http://schemas.microsoft.com/office/drawing/2014/main" id="{7939DECF-F3B2-2D9C-643E-A930C483EC51}"/>
                </a:ext>
              </a:extLst>
            </p:cNvPr>
            <p:cNvSpPr txBox="1"/>
            <p:nvPr/>
          </p:nvSpPr>
          <p:spPr>
            <a:xfrm>
              <a:off x="15376916" y="26587521"/>
              <a:ext cx="341760" cy="253916"/>
            </a:xfrm>
            <a:prstGeom prst="rect">
              <a:avLst/>
            </a:prstGeom>
            <a:noFill/>
          </p:spPr>
          <p:txBody>
            <a:bodyPr wrap="none" rtlCol="0">
              <a:spAutoFit/>
            </a:bodyPr>
            <a:lstStyle/>
            <a:p>
              <a:r>
                <a:rPr lang="en-AU" sz="1050" b="1" dirty="0"/>
                <a:t>Bir</a:t>
              </a:r>
              <a:endParaRPr lang="en-AU" sz="1400" b="1" dirty="0"/>
            </a:p>
          </p:txBody>
        </p:sp>
        <p:sp>
          <p:nvSpPr>
            <p:cNvPr id="94" name="TextBox 93">
              <a:extLst>
                <a:ext uri="{FF2B5EF4-FFF2-40B4-BE49-F238E27FC236}">
                  <a16:creationId xmlns:a16="http://schemas.microsoft.com/office/drawing/2014/main" id="{EE7A1CA7-57DB-2903-AF01-E0080EB48CDA}"/>
                </a:ext>
              </a:extLst>
            </p:cNvPr>
            <p:cNvSpPr txBox="1"/>
            <p:nvPr/>
          </p:nvSpPr>
          <p:spPr>
            <a:xfrm>
              <a:off x="15149995" y="26097661"/>
              <a:ext cx="934679" cy="276999"/>
            </a:xfrm>
            <a:prstGeom prst="rect">
              <a:avLst/>
            </a:prstGeom>
            <a:noFill/>
          </p:spPr>
          <p:txBody>
            <a:bodyPr wrap="none" rtlCol="0">
              <a:spAutoFit/>
            </a:bodyPr>
            <a:lstStyle/>
            <a:p>
              <a:r>
                <a:rPr lang="en-AU" sz="1200" b="1" dirty="0"/>
                <a:t>Topography</a:t>
              </a:r>
            </a:p>
          </p:txBody>
        </p:sp>
        <p:sp>
          <p:nvSpPr>
            <p:cNvPr id="95" name="TextBox 94">
              <a:extLst>
                <a:ext uri="{FF2B5EF4-FFF2-40B4-BE49-F238E27FC236}">
                  <a16:creationId xmlns:a16="http://schemas.microsoft.com/office/drawing/2014/main" id="{F849B04F-48CF-BAA4-0CCA-14B3F03F141E}"/>
                </a:ext>
              </a:extLst>
            </p:cNvPr>
            <p:cNvSpPr txBox="1"/>
            <p:nvPr/>
          </p:nvSpPr>
          <p:spPr>
            <a:xfrm>
              <a:off x="15141060" y="26811205"/>
              <a:ext cx="1328505" cy="276999"/>
            </a:xfrm>
            <a:prstGeom prst="rect">
              <a:avLst/>
            </a:prstGeom>
            <a:noFill/>
          </p:spPr>
          <p:txBody>
            <a:bodyPr wrap="none" rtlCol="0">
              <a:spAutoFit/>
            </a:bodyPr>
            <a:lstStyle/>
            <a:p>
              <a:r>
                <a:rPr lang="en-AU" sz="1200" b="1" dirty="0"/>
                <a:t>Basement Surface</a:t>
              </a:r>
            </a:p>
          </p:txBody>
        </p:sp>
        <p:sp>
          <p:nvSpPr>
            <p:cNvPr id="96" name="TextBox 95">
              <a:extLst>
                <a:ext uri="{FF2B5EF4-FFF2-40B4-BE49-F238E27FC236}">
                  <a16:creationId xmlns:a16="http://schemas.microsoft.com/office/drawing/2014/main" id="{5FA9077B-BDFB-BD5D-0D68-63011EB272B3}"/>
                </a:ext>
              </a:extLst>
            </p:cNvPr>
            <p:cNvSpPr txBox="1"/>
            <p:nvPr/>
          </p:nvSpPr>
          <p:spPr>
            <a:xfrm>
              <a:off x="15151302" y="27491502"/>
              <a:ext cx="569387" cy="276999"/>
            </a:xfrm>
            <a:prstGeom prst="rect">
              <a:avLst/>
            </a:prstGeom>
            <a:noFill/>
          </p:spPr>
          <p:txBody>
            <a:bodyPr wrap="none" rtlCol="0">
              <a:spAutoFit/>
            </a:bodyPr>
            <a:lstStyle/>
            <a:p>
              <a:r>
                <a:rPr lang="en-AU" sz="1200" b="1" dirty="0"/>
                <a:t>Moho</a:t>
              </a:r>
            </a:p>
          </p:txBody>
        </p:sp>
        <p:sp>
          <p:nvSpPr>
            <p:cNvPr id="97" name="TextBox 96">
              <a:extLst>
                <a:ext uri="{FF2B5EF4-FFF2-40B4-BE49-F238E27FC236}">
                  <a16:creationId xmlns:a16="http://schemas.microsoft.com/office/drawing/2014/main" id="{7C5605BE-A042-8371-4E64-CEF726E65126}"/>
                </a:ext>
              </a:extLst>
            </p:cNvPr>
            <p:cNvSpPr txBox="1"/>
            <p:nvPr/>
          </p:nvSpPr>
          <p:spPr>
            <a:xfrm>
              <a:off x="14649361" y="26669026"/>
              <a:ext cx="375424" cy="253916"/>
            </a:xfrm>
            <a:prstGeom prst="rect">
              <a:avLst/>
            </a:prstGeom>
            <a:noFill/>
          </p:spPr>
          <p:txBody>
            <a:bodyPr wrap="none" rtlCol="0">
              <a:spAutoFit/>
            </a:bodyPr>
            <a:lstStyle/>
            <a:p>
              <a:r>
                <a:rPr lang="en-AU" sz="1050" b="1" dirty="0"/>
                <a:t>KM</a:t>
              </a:r>
              <a:endParaRPr lang="en-AU" sz="1400" b="1" dirty="0"/>
            </a:p>
          </p:txBody>
        </p:sp>
        <p:sp>
          <p:nvSpPr>
            <p:cNvPr id="100" name="TextBox 99">
              <a:extLst>
                <a:ext uri="{FF2B5EF4-FFF2-40B4-BE49-F238E27FC236}">
                  <a16:creationId xmlns:a16="http://schemas.microsoft.com/office/drawing/2014/main" id="{0BF480B6-59EB-3C44-0E44-B79E425A1BD5}"/>
                </a:ext>
              </a:extLst>
            </p:cNvPr>
            <p:cNvSpPr txBox="1"/>
            <p:nvPr/>
          </p:nvSpPr>
          <p:spPr>
            <a:xfrm>
              <a:off x="16606986" y="27761167"/>
              <a:ext cx="375424" cy="253916"/>
            </a:xfrm>
            <a:prstGeom prst="rect">
              <a:avLst/>
            </a:prstGeom>
            <a:noFill/>
          </p:spPr>
          <p:txBody>
            <a:bodyPr wrap="none" rtlCol="0">
              <a:spAutoFit/>
            </a:bodyPr>
            <a:lstStyle/>
            <a:p>
              <a:r>
                <a:rPr lang="en-AU" sz="1050" b="1" dirty="0"/>
                <a:t>KM</a:t>
              </a:r>
              <a:endParaRPr lang="en-AU" sz="1400" b="1" dirty="0"/>
            </a:p>
          </p:txBody>
        </p:sp>
      </p:grpSp>
      <p:sp>
        <p:nvSpPr>
          <p:cNvPr id="107" name="TextBox 106">
            <a:extLst>
              <a:ext uri="{FF2B5EF4-FFF2-40B4-BE49-F238E27FC236}">
                <a16:creationId xmlns:a16="http://schemas.microsoft.com/office/drawing/2014/main" id="{99EDB855-77A2-6476-D928-3FD962979F57}"/>
              </a:ext>
            </a:extLst>
          </p:cNvPr>
          <p:cNvSpPr txBox="1"/>
          <p:nvPr/>
        </p:nvSpPr>
        <p:spPr>
          <a:xfrm>
            <a:off x="15013406" y="22018891"/>
            <a:ext cx="3641934" cy="2554545"/>
          </a:xfrm>
          <a:prstGeom prst="rect">
            <a:avLst/>
          </a:prstGeom>
          <a:noFill/>
        </p:spPr>
        <p:txBody>
          <a:bodyPr wrap="square" rtlCol="0">
            <a:spAutoFit/>
          </a:bodyPr>
          <a:lstStyle/>
          <a:p>
            <a:r>
              <a:rPr lang="en-AU" sz="3200" dirty="0">
                <a:latin typeface="Calibri" panose="020F0502020204030204" pitchFamily="34" charset="0"/>
                <a:cs typeface="Calibri" panose="020F0502020204030204" pitchFamily="34" charset="0"/>
              </a:rPr>
              <a:t>Radio genetic heat production change </a:t>
            </a:r>
          </a:p>
          <a:p>
            <a:r>
              <a:rPr lang="en-AU" sz="3200" dirty="0">
                <a:latin typeface="Calibri" panose="020F0502020204030204" pitchFamily="34" charset="0"/>
                <a:cs typeface="Calibri" panose="020F0502020204030204" pitchFamily="34" charset="0"/>
              </a:rPr>
              <a:t>with density (Based on Global dataset, </a:t>
            </a:r>
            <a:r>
              <a:rPr lang="en-AU" sz="3200" dirty="0"/>
              <a:t>Gard et al., 2019</a:t>
            </a:r>
            <a:r>
              <a:rPr lang="en-AU" sz="3200" dirty="0">
                <a:latin typeface="Calibri" panose="020F0502020204030204" pitchFamily="34" charset="0"/>
                <a:cs typeface="Calibri" panose="020F0502020204030204" pitchFamily="34" charset="0"/>
              </a:rPr>
              <a:t>)</a:t>
            </a:r>
          </a:p>
        </p:txBody>
      </p:sp>
      <p:sp>
        <p:nvSpPr>
          <p:cNvPr id="28" name="TextBox 27">
            <a:extLst>
              <a:ext uri="{FF2B5EF4-FFF2-40B4-BE49-F238E27FC236}">
                <a16:creationId xmlns:a16="http://schemas.microsoft.com/office/drawing/2014/main" id="{5CAB54AE-1F5F-C392-F4A9-769906438E67}"/>
              </a:ext>
            </a:extLst>
          </p:cNvPr>
          <p:cNvSpPr txBox="1"/>
          <p:nvPr/>
        </p:nvSpPr>
        <p:spPr>
          <a:xfrm>
            <a:off x="9844243" y="28670350"/>
            <a:ext cx="317716" cy="369332"/>
          </a:xfrm>
          <a:prstGeom prst="rect">
            <a:avLst/>
          </a:prstGeom>
          <a:noFill/>
        </p:spPr>
        <p:txBody>
          <a:bodyPr wrap="none" rtlCol="0">
            <a:spAutoFit/>
          </a:bodyPr>
          <a:lstStyle/>
          <a:p>
            <a:r>
              <a:rPr lang="en-AU" dirty="0"/>
              <a:t>A</a:t>
            </a:r>
          </a:p>
        </p:txBody>
      </p:sp>
      <p:sp>
        <p:nvSpPr>
          <p:cNvPr id="29" name="TextBox 28">
            <a:extLst>
              <a:ext uri="{FF2B5EF4-FFF2-40B4-BE49-F238E27FC236}">
                <a16:creationId xmlns:a16="http://schemas.microsoft.com/office/drawing/2014/main" id="{C7FDC449-A283-A5C4-D157-EC9149E15B82}"/>
              </a:ext>
            </a:extLst>
          </p:cNvPr>
          <p:cNvSpPr txBox="1"/>
          <p:nvPr/>
        </p:nvSpPr>
        <p:spPr>
          <a:xfrm>
            <a:off x="11934500" y="27832849"/>
            <a:ext cx="369012" cy="369332"/>
          </a:xfrm>
          <a:prstGeom prst="rect">
            <a:avLst/>
          </a:prstGeom>
          <a:noFill/>
        </p:spPr>
        <p:txBody>
          <a:bodyPr wrap="none" rtlCol="0">
            <a:spAutoFit/>
          </a:bodyPr>
          <a:lstStyle/>
          <a:p>
            <a:r>
              <a:rPr lang="en-AU" dirty="0"/>
              <a:t>A’</a:t>
            </a:r>
          </a:p>
        </p:txBody>
      </p:sp>
      <p:sp>
        <p:nvSpPr>
          <p:cNvPr id="30" name="TextBox 29">
            <a:extLst>
              <a:ext uri="{FF2B5EF4-FFF2-40B4-BE49-F238E27FC236}">
                <a16:creationId xmlns:a16="http://schemas.microsoft.com/office/drawing/2014/main" id="{3639B388-E343-D510-307B-923842CB7472}"/>
              </a:ext>
            </a:extLst>
          </p:cNvPr>
          <p:cNvSpPr txBox="1"/>
          <p:nvPr/>
        </p:nvSpPr>
        <p:spPr>
          <a:xfrm>
            <a:off x="10700744" y="27775508"/>
            <a:ext cx="309700" cy="369332"/>
          </a:xfrm>
          <a:prstGeom prst="rect">
            <a:avLst/>
          </a:prstGeom>
          <a:noFill/>
        </p:spPr>
        <p:txBody>
          <a:bodyPr wrap="none" rtlCol="0">
            <a:spAutoFit/>
          </a:bodyPr>
          <a:lstStyle/>
          <a:p>
            <a:r>
              <a:rPr lang="en-AU" dirty="0"/>
              <a:t>B</a:t>
            </a:r>
          </a:p>
        </p:txBody>
      </p:sp>
      <p:sp>
        <p:nvSpPr>
          <p:cNvPr id="31" name="TextBox 30">
            <a:extLst>
              <a:ext uri="{FF2B5EF4-FFF2-40B4-BE49-F238E27FC236}">
                <a16:creationId xmlns:a16="http://schemas.microsoft.com/office/drawing/2014/main" id="{C79066FE-6FDC-A927-7579-C4E474E76A74}"/>
              </a:ext>
            </a:extLst>
          </p:cNvPr>
          <p:cNvSpPr txBox="1"/>
          <p:nvPr/>
        </p:nvSpPr>
        <p:spPr>
          <a:xfrm>
            <a:off x="12723369" y="29428184"/>
            <a:ext cx="367408" cy="369332"/>
          </a:xfrm>
          <a:prstGeom prst="rect">
            <a:avLst/>
          </a:prstGeom>
          <a:noFill/>
        </p:spPr>
        <p:txBody>
          <a:bodyPr wrap="none" rtlCol="0">
            <a:spAutoFit/>
          </a:bodyPr>
          <a:lstStyle/>
          <a:p>
            <a:r>
              <a:rPr lang="en-AU" dirty="0"/>
              <a:t>B’</a:t>
            </a:r>
          </a:p>
        </p:txBody>
      </p:sp>
      <p:sp>
        <p:nvSpPr>
          <p:cNvPr id="32" name="TextBox 31">
            <a:extLst>
              <a:ext uri="{FF2B5EF4-FFF2-40B4-BE49-F238E27FC236}">
                <a16:creationId xmlns:a16="http://schemas.microsoft.com/office/drawing/2014/main" id="{A4F5B890-E7DF-9CEE-19C1-F1E0F09290F9}"/>
              </a:ext>
            </a:extLst>
          </p:cNvPr>
          <p:cNvSpPr txBox="1"/>
          <p:nvPr/>
        </p:nvSpPr>
        <p:spPr>
          <a:xfrm>
            <a:off x="13847205" y="28580607"/>
            <a:ext cx="317716" cy="369332"/>
          </a:xfrm>
          <a:prstGeom prst="rect">
            <a:avLst/>
          </a:prstGeom>
          <a:noFill/>
        </p:spPr>
        <p:txBody>
          <a:bodyPr wrap="none" rtlCol="0">
            <a:spAutoFit/>
          </a:bodyPr>
          <a:lstStyle/>
          <a:p>
            <a:r>
              <a:rPr lang="en-AU" dirty="0">
                <a:solidFill>
                  <a:schemeClr val="bg1"/>
                </a:solidFill>
              </a:rPr>
              <a:t>A</a:t>
            </a:r>
          </a:p>
        </p:txBody>
      </p:sp>
      <p:sp>
        <p:nvSpPr>
          <p:cNvPr id="33" name="TextBox 32">
            <a:extLst>
              <a:ext uri="{FF2B5EF4-FFF2-40B4-BE49-F238E27FC236}">
                <a16:creationId xmlns:a16="http://schemas.microsoft.com/office/drawing/2014/main" id="{90B1F550-51BE-594B-E4A1-0CBD8C5F4A64}"/>
              </a:ext>
            </a:extLst>
          </p:cNvPr>
          <p:cNvSpPr txBox="1"/>
          <p:nvPr/>
        </p:nvSpPr>
        <p:spPr>
          <a:xfrm>
            <a:off x="15937462" y="27743106"/>
            <a:ext cx="369012" cy="369332"/>
          </a:xfrm>
          <a:prstGeom prst="rect">
            <a:avLst/>
          </a:prstGeom>
          <a:noFill/>
        </p:spPr>
        <p:txBody>
          <a:bodyPr wrap="none" rtlCol="0">
            <a:spAutoFit/>
          </a:bodyPr>
          <a:lstStyle/>
          <a:p>
            <a:r>
              <a:rPr lang="en-AU" dirty="0">
                <a:solidFill>
                  <a:schemeClr val="bg1"/>
                </a:solidFill>
              </a:rPr>
              <a:t>A’</a:t>
            </a:r>
          </a:p>
        </p:txBody>
      </p:sp>
      <p:sp>
        <p:nvSpPr>
          <p:cNvPr id="42" name="TextBox 41">
            <a:extLst>
              <a:ext uri="{FF2B5EF4-FFF2-40B4-BE49-F238E27FC236}">
                <a16:creationId xmlns:a16="http://schemas.microsoft.com/office/drawing/2014/main" id="{2FEC885B-1B45-926C-AD2F-542DE85034F6}"/>
              </a:ext>
            </a:extLst>
          </p:cNvPr>
          <p:cNvSpPr txBox="1"/>
          <p:nvPr/>
        </p:nvSpPr>
        <p:spPr>
          <a:xfrm>
            <a:off x="14703706" y="27685765"/>
            <a:ext cx="309700" cy="369332"/>
          </a:xfrm>
          <a:prstGeom prst="rect">
            <a:avLst/>
          </a:prstGeom>
          <a:noFill/>
        </p:spPr>
        <p:txBody>
          <a:bodyPr wrap="none" rtlCol="0">
            <a:spAutoFit/>
          </a:bodyPr>
          <a:lstStyle/>
          <a:p>
            <a:r>
              <a:rPr lang="en-AU" dirty="0">
                <a:solidFill>
                  <a:schemeClr val="bg1"/>
                </a:solidFill>
              </a:rPr>
              <a:t>B</a:t>
            </a:r>
          </a:p>
        </p:txBody>
      </p:sp>
      <p:sp>
        <p:nvSpPr>
          <p:cNvPr id="43" name="TextBox 42">
            <a:extLst>
              <a:ext uri="{FF2B5EF4-FFF2-40B4-BE49-F238E27FC236}">
                <a16:creationId xmlns:a16="http://schemas.microsoft.com/office/drawing/2014/main" id="{41B9F3F6-C1CD-99CA-F574-9418CF27C681}"/>
              </a:ext>
            </a:extLst>
          </p:cNvPr>
          <p:cNvSpPr txBox="1"/>
          <p:nvPr/>
        </p:nvSpPr>
        <p:spPr>
          <a:xfrm>
            <a:off x="16726331" y="29338441"/>
            <a:ext cx="367408" cy="369332"/>
          </a:xfrm>
          <a:prstGeom prst="rect">
            <a:avLst/>
          </a:prstGeom>
          <a:noFill/>
        </p:spPr>
        <p:txBody>
          <a:bodyPr wrap="none" rtlCol="0">
            <a:spAutoFit/>
          </a:bodyPr>
          <a:lstStyle/>
          <a:p>
            <a:r>
              <a:rPr lang="en-AU" dirty="0">
                <a:solidFill>
                  <a:schemeClr val="bg1"/>
                </a:solidFill>
              </a:rPr>
              <a:t>B’</a:t>
            </a:r>
          </a:p>
        </p:txBody>
      </p:sp>
      <p:sp>
        <p:nvSpPr>
          <p:cNvPr id="44" name="TextBox 43">
            <a:extLst>
              <a:ext uri="{FF2B5EF4-FFF2-40B4-BE49-F238E27FC236}">
                <a16:creationId xmlns:a16="http://schemas.microsoft.com/office/drawing/2014/main" id="{84005437-947C-E4BB-2961-0535011B5AFD}"/>
              </a:ext>
            </a:extLst>
          </p:cNvPr>
          <p:cNvSpPr txBox="1"/>
          <p:nvPr/>
        </p:nvSpPr>
        <p:spPr>
          <a:xfrm>
            <a:off x="5781984" y="28535373"/>
            <a:ext cx="317716" cy="369332"/>
          </a:xfrm>
          <a:prstGeom prst="rect">
            <a:avLst/>
          </a:prstGeom>
          <a:noFill/>
        </p:spPr>
        <p:txBody>
          <a:bodyPr wrap="none" rtlCol="0">
            <a:spAutoFit/>
          </a:bodyPr>
          <a:lstStyle/>
          <a:p>
            <a:r>
              <a:rPr lang="en-AU" dirty="0">
                <a:solidFill>
                  <a:schemeClr val="bg1"/>
                </a:solidFill>
              </a:rPr>
              <a:t>A</a:t>
            </a:r>
          </a:p>
        </p:txBody>
      </p:sp>
      <p:sp>
        <p:nvSpPr>
          <p:cNvPr id="46" name="TextBox 45">
            <a:extLst>
              <a:ext uri="{FF2B5EF4-FFF2-40B4-BE49-F238E27FC236}">
                <a16:creationId xmlns:a16="http://schemas.microsoft.com/office/drawing/2014/main" id="{7754AE20-6950-93FF-46C9-B77AE8582B28}"/>
              </a:ext>
            </a:extLst>
          </p:cNvPr>
          <p:cNvSpPr txBox="1"/>
          <p:nvPr/>
        </p:nvSpPr>
        <p:spPr>
          <a:xfrm>
            <a:off x="7872241" y="27697872"/>
            <a:ext cx="369012" cy="369332"/>
          </a:xfrm>
          <a:prstGeom prst="rect">
            <a:avLst/>
          </a:prstGeom>
          <a:noFill/>
        </p:spPr>
        <p:txBody>
          <a:bodyPr wrap="none" rtlCol="0">
            <a:spAutoFit/>
          </a:bodyPr>
          <a:lstStyle/>
          <a:p>
            <a:r>
              <a:rPr lang="en-AU" dirty="0">
                <a:solidFill>
                  <a:schemeClr val="bg1"/>
                </a:solidFill>
              </a:rPr>
              <a:t>A’</a:t>
            </a:r>
          </a:p>
        </p:txBody>
      </p:sp>
      <p:sp>
        <p:nvSpPr>
          <p:cNvPr id="48" name="TextBox 47">
            <a:extLst>
              <a:ext uri="{FF2B5EF4-FFF2-40B4-BE49-F238E27FC236}">
                <a16:creationId xmlns:a16="http://schemas.microsoft.com/office/drawing/2014/main" id="{E9199C94-A0C5-5DFB-DE3B-019A9E96E88A}"/>
              </a:ext>
            </a:extLst>
          </p:cNvPr>
          <p:cNvSpPr txBox="1"/>
          <p:nvPr/>
        </p:nvSpPr>
        <p:spPr>
          <a:xfrm>
            <a:off x="6638485" y="27640531"/>
            <a:ext cx="309700" cy="369332"/>
          </a:xfrm>
          <a:prstGeom prst="rect">
            <a:avLst/>
          </a:prstGeom>
          <a:noFill/>
        </p:spPr>
        <p:txBody>
          <a:bodyPr wrap="none" rtlCol="0">
            <a:spAutoFit/>
          </a:bodyPr>
          <a:lstStyle/>
          <a:p>
            <a:r>
              <a:rPr lang="en-AU" dirty="0">
                <a:solidFill>
                  <a:schemeClr val="bg1"/>
                </a:solidFill>
              </a:rPr>
              <a:t>B</a:t>
            </a:r>
          </a:p>
        </p:txBody>
      </p:sp>
      <p:sp>
        <p:nvSpPr>
          <p:cNvPr id="49" name="TextBox 48">
            <a:extLst>
              <a:ext uri="{FF2B5EF4-FFF2-40B4-BE49-F238E27FC236}">
                <a16:creationId xmlns:a16="http://schemas.microsoft.com/office/drawing/2014/main" id="{124ECC27-BEC1-3397-2B95-D4EF4D633963}"/>
              </a:ext>
            </a:extLst>
          </p:cNvPr>
          <p:cNvSpPr txBox="1"/>
          <p:nvPr/>
        </p:nvSpPr>
        <p:spPr>
          <a:xfrm>
            <a:off x="8661110" y="29293207"/>
            <a:ext cx="367408" cy="369332"/>
          </a:xfrm>
          <a:prstGeom prst="rect">
            <a:avLst/>
          </a:prstGeom>
          <a:noFill/>
        </p:spPr>
        <p:txBody>
          <a:bodyPr wrap="none" rtlCol="0">
            <a:spAutoFit/>
          </a:bodyPr>
          <a:lstStyle/>
          <a:p>
            <a:r>
              <a:rPr lang="en-AU" dirty="0">
                <a:solidFill>
                  <a:schemeClr val="bg1"/>
                </a:solidFill>
              </a:rPr>
              <a:t>B’</a:t>
            </a:r>
          </a:p>
        </p:txBody>
      </p:sp>
      <p:sp>
        <p:nvSpPr>
          <p:cNvPr id="50" name="TextBox 49">
            <a:extLst>
              <a:ext uri="{FF2B5EF4-FFF2-40B4-BE49-F238E27FC236}">
                <a16:creationId xmlns:a16="http://schemas.microsoft.com/office/drawing/2014/main" id="{63F1A294-997A-A1FA-585E-E24F2A4D2B91}"/>
              </a:ext>
            </a:extLst>
          </p:cNvPr>
          <p:cNvSpPr txBox="1"/>
          <p:nvPr/>
        </p:nvSpPr>
        <p:spPr>
          <a:xfrm>
            <a:off x="8344131" y="29831965"/>
            <a:ext cx="1031846"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000" dirty="0"/>
              <a:t>Data: SEEBASE</a:t>
            </a:r>
          </a:p>
        </p:txBody>
      </p:sp>
      <p:sp>
        <p:nvSpPr>
          <p:cNvPr id="51" name="TextBox 50">
            <a:extLst>
              <a:ext uri="{FF2B5EF4-FFF2-40B4-BE49-F238E27FC236}">
                <a16:creationId xmlns:a16="http://schemas.microsoft.com/office/drawing/2014/main" id="{9DAAC180-472F-5250-7A4C-33AACB9542C2}"/>
              </a:ext>
            </a:extLst>
          </p:cNvPr>
          <p:cNvSpPr txBox="1"/>
          <p:nvPr/>
        </p:nvSpPr>
        <p:spPr>
          <a:xfrm>
            <a:off x="16142166" y="29799767"/>
            <a:ext cx="1239505"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000" dirty="0"/>
              <a:t>Kennett et al., 2023 </a:t>
            </a:r>
          </a:p>
        </p:txBody>
      </p:sp>
      <p:pic>
        <p:nvPicPr>
          <p:cNvPr id="57" name="Picture 56" descr="A picture containing text, map&#10;&#10;Description automatically generated">
            <a:extLst>
              <a:ext uri="{FF2B5EF4-FFF2-40B4-BE49-F238E27FC236}">
                <a16:creationId xmlns:a16="http://schemas.microsoft.com/office/drawing/2014/main" id="{7693A85A-FDC4-6E64-A09A-5DBB306A6D9C}"/>
              </a:ext>
            </a:extLst>
          </p:cNvPr>
          <p:cNvPicPr>
            <a:picLocks noChangeAspect="1"/>
          </p:cNvPicPr>
          <p:nvPr/>
        </p:nvPicPr>
        <p:blipFill rotWithShape="1">
          <a:blip r:embed="rId7">
            <a:extLst>
              <a:ext uri="{28A0092B-C50C-407E-A947-70E740481C1C}">
                <a14:useLocalDpi xmlns:a14="http://schemas.microsoft.com/office/drawing/2010/main" val="0"/>
              </a:ext>
            </a:extLst>
          </a:blip>
          <a:srcRect t="51193"/>
          <a:stretch/>
        </p:blipFill>
        <p:spPr>
          <a:xfrm>
            <a:off x="5045986" y="30147415"/>
            <a:ext cx="8863927" cy="3243539"/>
          </a:xfrm>
          <a:prstGeom prst="rect">
            <a:avLst/>
          </a:prstGeom>
        </p:spPr>
      </p:pic>
      <p:sp>
        <p:nvSpPr>
          <p:cNvPr id="61" name="TextBox 60">
            <a:extLst>
              <a:ext uri="{FF2B5EF4-FFF2-40B4-BE49-F238E27FC236}">
                <a16:creationId xmlns:a16="http://schemas.microsoft.com/office/drawing/2014/main" id="{3F08E47A-EDC5-276F-34E0-977889936003}"/>
              </a:ext>
            </a:extLst>
          </p:cNvPr>
          <p:cNvSpPr txBox="1"/>
          <p:nvPr/>
        </p:nvSpPr>
        <p:spPr>
          <a:xfrm>
            <a:off x="5578246" y="30169462"/>
            <a:ext cx="16989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Bouguer Gravity</a:t>
            </a:r>
          </a:p>
        </p:txBody>
      </p:sp>
      <p:sp>
        <p:nvSpPr>
          <p:cNvPr id="62" name="TextBox 61">
            <a:extLst>
              <a:ext uri="{FF2B5EF4-FFF2-40B4-BE49-F238E27FC236}">
                <a16:creationId xmlns:a16="http://schemas.microsoft.com/office/drawing/2014/main" id="{8CAA6417-D758-64C5-973F-FA6A2CB2F0E0}"/>
              </a:ext>
            </a:extLst>
          </p:cNvPr>
          <p:cNvSpPr txBox="1"/>
          <p:nvPr/>
        </p:nvSpPr>
        <p:spPr>
          <a:xfrm>
            <a:off x="9562823" y="30206001"/>
            <a:ext cx="14308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Crust Density</a:t>
            </a:r>
          </a:p>
        </p:txBody>
      </p:sp>
      <p:sp>
        <p:nvSpPr>
          <p:cNvPr id="68" name="TextBox 67">
            <a:extLst>
              <a:ext uri="{FF2B5EF4-FFF2-40B4-BE49-F238E27FC236}">
                <a16:creationId xmlns:a16="http://schemas.microsoft.com/office/drawing/2014/main" id="{3BC1DFBC-45DA-12D2-4871-008BD5D3A60B}"/>
              </a:ext>
            </a:extLst>
          </p:cNvPr>
          <p:cNvSpPr txBox="1"/>
          <p:nvPr/>
        </p:nvSpPr>
        <p:spPr>
          <a:xfrm>
            <a:off x="5836471" y="31757262"/>
            <a:ext cx="317716" cy="369332"/>
          </a:xfrm>
          <a:prstGeom prst="rect">
            <a:avLst/>
          </a:prstGeom>
          <a:noFill/>
        </p:spPr>
        <p:txBody>
          <a:bodyPr wrap="none" rtlCol="0">
            <a:spAutoFit/>
          </a:bodyPr>
          <a:lstStyle/>
          <a:p>
            <a:r>
              <a:rPr lang="en-AU" dirty="0"/>
              <a:t>A</a:t>
            </a:r>
          </a:p>
        </p:txBody>
      </p:sp>
      <p:sp>
        <p:nvSpPr>
          <p:cNvPr id="69" name="TextBox 68">
            <a:extLst>
              <a:ext uri="{FF2B5EF4-FFF2-40B4-BE49-F238E27FC236}">
                <a16:creationId xmlns:a16="http://schemas.microsoft.com/office/drawing/2014/main" id="{290F412D-CF2D-FD13-7EEA-85A587A597AC}"/>
              </a:ext>
            </a:extLst>
          </p:cNvPr>
          <p:cNvSpPr txBox="1"/>
          <p:nvPr/>
        </p:nvSpPr>
        <p:spPr>
          <a:xfrm>
            <a:off x="7926728" y="30919761"/>
            <a:ext cx="369012" cy="369332"/>
          </a:xfrm>
          <a:prstGeom prst="rect">
            <a:avLst/>
          </a:prstGeom>
          <a:noFill/>
        </p:spPr>
        <p:txBody>
          <a:bodyPr wrap="none" rtlCol="0">
            <a:spAutoFit/>
          </a:bodyPr>
          <a:lstStyle/>
          <a:p>
            <a:r>
              <a:rPr lang="en-AU" dirty="0"/>
              <a:t>A’</a:t>
            </a:r>
          </a:p>
        </p:txBody>
      </p:sp>
      <p:sp>
        <p:nvSpPr>
          <p:cNvPr id="98" name="TextBox 97">
            <a:extLst>
              <a:ext uri="{FF2B5EF4-FFF2-40B4-BE49-F238E27FC236}">
                <a16:creationId xmlns:a16="http://schemas.microsoft.com/office/drawing/2014/main" id="{C62935E3-7A2D-BA32-E45D-DAAA1DEDB019}"/>
              </a:ext>
            </a:extLst>
          </p:cNvPr>
          <p:cNvSpPr txBox="1"/>
          <p:nvPr/>
        </p:nvSpPr>
        <p:spPr>
          <a:xfrm>
            <a:off x="6692972" y="30862420"/>
            <a:ext cx="309700" cy="369332"/>
          </a:xfrm>
          <a:prstGeom prst="rect">
            <a:avLst/>
          </a:prstGeom>
          <a:noFill/>
        </p:spPr>
        <p:txBody>
          <a:bodyPr wrap="none" rtlCol="0">
            <a:spAutoFit/>
          </a:bodyPr>
          <a:lstStyle/>
          <a:p>
            <a:r>
              <a:rPr lang="en-AU" dirty="0"/>
              <a:t>B</a:t>
            </a:r>
          </a:p>
        </p:txBody>
      </p:sp>
      <p:sp>
        <p:nvSpPr>
          <p:cNvPr id="99" name="TextBox 98">
            <a:extLst>
              <a:ext uri="{FF2B5EF4-FFF2-40B4-BE49-F238E27FC236}">
                <a16:creationId xmlns:a16="http://schemas.microsoft.com/office/drawing/2014/main" id="{FA28A41A-AE7E-7DEF-A969-3D1828F863F9}"/>
              </a:ext>
            </a:extLst>
          </p:cNvPr>
          <p:cNvSpPr txBox="1"/>
          <p:nvPr/>
        </p:nvSpPr>
        <p:spPr>
          <a:xfrm>
            <a:off x="8715597" y="32515096"/>
            <a:ext cx="367408" cy="369332"/>
          </a:xfrm>
          <a:prstGeom prst="rect">
            <a:avLst/>
          </a:prstGeom>
          <a:noFill/>
        </p:spPr>
        <p:txBody>
          <a:bodyPr wrap="none" rtlCol="0">
            <a:spAutoFit/>
          </a:bodyPr>
          <a:lstStyle/>
          <a:p>
            <a:r>
              <a:rPr lang="en-AU" dirty="0"/>
              <a:t>B’</a:t>
            </a:r>
          </a:p>
        </p:txBody>
      </p:sp>
      <p:sp>
        <p:nvSpPr>
          <p:cNvPr id="101" name="TextBox 100">
            <a:extLst>
              <a:ext uri="{FF2B5EF4-FFF2-40B4-BE49-F238E27FC236}">
                <a16:creationId xmlns:a16="http://schemas.microsoft.com/office/drawing/2014/main" id="{DD966E3B-B02E-A5A5-A076-0F09D408FE36}"/>
              </a:ext>
            </a:extLst>
          </p:cNvPr>
          <p:cNvSpPr txBox="1"/>
          <p:nvPr/>
        </p:nvSpPr>
        <p:spPr>
          <a:xfrm>
            <a:off x="9802775" y="31757356"/>
            <a:ext cx="317716" cy="369332"/>
          </a:xfrm>
          <a:prstGeom prst="rect">
            <a:avLst/>
          </a:prstGeom>
          <a:noFill/>
        </p:spPr>
        <p:txBody>
          <a:bodyPr wrap="none" rtlCol="0">
            <a:spAutoFit/>
          </a:bodyPr>
          <a:lstStyle/>
          <a:p>
            <a:r>
              <a:rPr lang="en-AU" dirty="0"/>
              <a:t>A</a:t>
            </a:r>
          </a:p>
        </p:txBody>
      </p:sp>
      <p:sp>
        <p:nvSpPr>
          <p:cNvPr id="104" name="TextBox 103">
            <a:extLst>
              <a:ext uri="{FF2B5EF4-FFF2-40B4-BE49-F238E27FC236}">
                <a16:creationId xmlns:a16="http://schemas.microsoft.com/office/drawing/2014/main" id="{D2185041-C2B1-3B85-FC1D-D4E403515FF1}"/>
              </a:ext>
            </a:extLst>
          </p:cNvPr>
          <p:cNvSpPr txBox="1"/>
          <p:nvPr/>
        </p:nvSpPr>
        <p:spPr>
          <a:xfrm>
            <a:off x="11893032" y="30919855"/>
            <a:ext cx="369012" cy="369332"/>
          </a:xfrm>
          <a:prstGeom prst="rect">
            <a:avLst/>
          </a:prstGeom>
          <a:noFill/>
        </p:spPr>
        <p:txBody>
          <a:bodyPr wrap="none" rtlCol="0">
            <a:spAutoFit/>
          </a:bodyPr>
          <a:lstStyle/>
          <a:p>
            <a:r>
              <a:rPr lang="en-AU" dirty="0"/>
              <a:t>A’</a:t>
            </a:r>
          </a:p>
        </p:txBody>
      </p:sp>
      <p:sp>
        <p:nvSpPr>
          <p:cNvPr id="109" name="TextBox 108">
            <a:extLst>
              <a:ext uri="{FF2B5EF4-FFF2-40B4-BE49-F238E27FC236}">
                <a16:creationId xmlns:a16="http://schemas.microsoft.com/office/drawing/2014/main" id="{8B660539-B926-450D-230E-40B37DCC6F5B}"/>
              </a:ext>
            </a:extLst>
          </p:cNvPr>
          <p:cNvSpPr txBox="1"/>
          <p:nvPr/>
        </p:nvSpPr>
        <p:spPr>
          <a:xfrm>
            <a:off x="10659276" y="30862514"/>
            <a:ext cx="309700" cy="369332"/>
          </a:xfrm>
          <a:prstGeom prst="rect">
            <a:avLst/>
          </a:prstGeom>
          <a:noFill/>
        </p:spPr>
        <p:txBody>
          <a:bodyPr wrap="none" rtlCol="0">
            <a:spAutoFit/>
          </a:bodyPr>
          <a:lstStyle/>
          <a:p>
            <a:r>
              <a:rPr lang="en-AU" dirty="0"/>
              <a:t>B</a:t>
            </a:r>
          </a:p>
        </p:txBody>
      </p:sp>
      <p:sp>
        <p:nvSpPr>
          <p:cNvPr id="110" name="TextBox 109">
            <a:extLst>
              <a:ext uri="{FF2B5EF4-FFF2-40B4-BE49-F238E27FC236}">
                <a16:creationId xmlns:a16="http://schemas.microsoft.com/office/drawing/2014/main" id="{EF74B3D4-1228-4127-9ACE-B005BA5CAAF3}"/>
              </a:ext>
            </a:extLst>
          </p:cNvPr>
          <p:cNvSpPr txBox="1"/>
          <p:nvPr/>
        </p:nvSpPr>
        <p:spPr>
          <a:xfrm>
            <a:off x="12681901" y="32515190"/>
            <a:ext cx="367408" cy="369332"/>
          </a:xfrm>
          <a:prstGeom prst="rect">
            <a:avLst/>
          </a:prstGeom>
          <a:noFill/>
        </p:spPr>
        <p:txBody>
          <a:bodyPr wrap="none" rtlCol="0">
            <a:spAutoFit/>
          </a:bodyPr>
          <a:lstStyle/>
          <a:p>
            <a:r>
              <a:rPr lang="en-AU" dirty="0"/>
              <a:t>B’</a:t>
            </a:r>
          </a:p>
        </p:txBody>
      </p:sp>
      <p:sp>
        <p:nvSpPr>
          <p:cNvPr id="111" name="TextBox 110">
            <a:extLst>
              <a:ext uri="{FF2B5EF4-FFF2-40B4-BE49-F238E27FC236}">
                <a16:creationId xmlns:a16="http://schemas.microsoft.com/office/drawing/2014/main" id="{9E51C4DD-0326-E094-8F9F-707AA8B54FCA}"/>
              </a:ext>
            </a:extLst>
          </p:cNvPr>
          <p:cNvSpPr txBox="1"/>
          <p:nvPr/>
        </p:nvSpPr>
        <p:spPr>
          <a:xfrm>
            <a:off x="12119007" y="32923898"/>
            <a:ext cx="1233170"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AU" sz="1000" dirty="0"/>
              <a:t>Aitken et al., 2013</a:t>
            </a:r>
          </a:p>
        </p:txBody>
      </p:sp>
      <p:sp>
        <p:nvSpPr>
          <p:cNvPr id="112" name="Arrow: Down 111">
            <a:extLst>
              <a:ext uri="{FF2B5EF4-FFF2-40B4-BE49-F238E27FC236}">
                <a16:creationId xmlns:a16="http://schemas.microsoft.com/office/drawing/2014/main" id="{1D986CB1-B99F-8F75-6745-83AFC2132947}"/>
              </a:ext>
            </a:extLst>
          </p:cNvPr>
          <p:cNvSpPr/>
          <p:nvPr/>
        </p:nvSpPr>
        <p:spPr>
          <a:xfrm rot="6615260">
            <a:off x="11979832" y="17796307"/>
            <a:ext cx="711150" cy="36888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113" name="TextBox 112">
            <a:extLst>
              <a:ext uri="{FF2B5EF4-FFF2-40B4-BE49-F238E27FC236}">
                <a16:creationId xmlns:a16="http://schemas.microsoft.com/office/drawing/2014/main" id="{71316559-ED67-986D-239F-833DF2139BD9}"/>
              </a:ext>
            </a:extLst>
          </p:cNvPr>
          <p:cNvSpPr txBox="1"/>
          <p:nvPr/>
        </p:nvSpPr>
        <p:spPr>
          <a:xfrm>
            <a:off x="14218724" y="19550955"/>
            <a:ext cx="3806488"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AU" b="1" dirty="0"/>
              <a:t>See my talk on Thursday! 4:30 – 4:50</a:t>
            </a:r>
          </a:p>
          <a:p>
            <a:pPr algn="ctr"/>
            <a:r>
              <a:rPr lang="en-AU" b="1" dirty="0" err="1"/>
              <a:t>BelleVue</a:t>
            </a:r>
            <a:r>
              <a:rPr lang="en-AU" b="1" dirty="0"/>
              <a:t> Ballroom 2</a:t>
            </a:r>
          </a:p>
          <a:p>
            <a:r>
              <a:rPr lang="en-AU" b="1" dirty="0"/>
              <a:t>217. Mantle density, temperature, composition, and water content beneath Greater McArthur Basin in North Australian Craton</a:t>
            </a:r>
          </a:p>
          <a:p>
            <a:endParaRPr lang="en-AU" b="1" dirty="0"/>
          </a:p>
        </p:txBody>
      </p:sp>
      <p:pic>
        <p:nvPicPr>
          <p:cNvPr id="116" name="Picture 115" descr="A picture containing map, text, screenshot, diagram&#10;&#10;Description automatically generated">
            <a:extLst>
              <a:ext uri="{FF2B5EF4-FFF2-40B4-BE49-F238E27FC236}">
                <a16:creationId xmlns:a16="http://schemas.microsoft.com/office/drawing/2014/main" id="{224AC6DA-9544-9310-F863-FF4D03FA6EBE}"/>
              </a:ext>
            </a:extLst>
          </p:cNvPr>
          <p:cNvPicPr>
            <a:picLocks noChangeAspect="1"/>
          </p:cNvPicPr>
          <p:nvPr/>
        </p:nvPicPr>
        <p:blipFill rotWithShape="1">
          <a:blip r:embed="rId8">
            <a:extLst>
              <a:ext uri="{28A0092B-C50C-407E-A947-70E740481C1C}">
                <a14:useLocalDpi xmlns:a14="http://schemas.microsoft.com/office/drawing/2010/main" val="0"/>
              </a:ext>
            </a:extLst>
          </a:blip>
          <a:srcRect b="53160"/>
          <a:stretch/>
        </p:blipFill>
        <p:spPr>
          <a:xfrm>
            <a:off x="1730584" y="15020505"/>
            <a:ext cx="10704217" cy="3759085"/>
          </a:xfrm>
          <a:prstGeom prst="rect">
            <a:avLst/>
          </a:prstGeom>
        </p:spPr>
      </p:pic>
      <p:pic>
        <p:nvPicPr>
          <p:cNvPr id="115" name="Picture 114" descr="A picture containing map, text, screenshot, diagram&#10;&#10;Description automatically generated">
            <a:extLst>
              <a:ext uri="{FF2B5EF4-FFF2-40B4-BE49-F238E27FC236}">
                <a16:creationId xmlns:a16="http://schemas.microsoft.com/office/drawing/2014/main" id="{94EEF8E4-A335-AE76-AC6D-F785BEF79DAE}"/>
              </a:ext>
            </a:extLst>
          </p:cNvPr>
          <p:cNvPicPr>
            <a:picLocks noChangeAspect="1"/>
          </p:cNvPicPr>
          <p:nvPr/>
        </p:nvPicPr>
        <p:blipFill rotWithShape="1">
          <a:blip r:embed="rId8">
            <a:extLst>
              <a:ext uri="{28A0092B-C50C-407E-A947-70E740481C1C}">
                <a14:useLocalDpi xmlns:a14="http://schemas.microsoft.com/office/drawing/2010/main" val="0"/>
              </a:ext>
            </a:extLst>
          </a:blip>
          <a:srcRect l="5692" t="51653" r="49445"/>
          <a:stretch/>
        </p:blipFill>
        <p:spPr>
          <a:xfrm>
            <a:off x="11999489" y="15028706"/>
            <a:ext cx="4729155" cy="3820948"/>
          </a:xfrm>
          <a:prstGeom prst="rect">
            <a:avLst/>
          </a:prstGeom>
        </p:spPr>
      </p:pic>
      <p:sp>
        <p:nvSpPr>
          <p:cNvPr id="117" name="TextBox 116">
            <a:extLst>
              <a:ext uri="{FF2B5EF4-FFF2-40B4-BE49-F238E27FC236}">
                <a16:creationId xmlns:a16="http://schemas.microsoft.com/office/drawing/2014/main" id="{0E85C491-0527-1F25-111B-998A387DD2FB}"/>
              </a:ext>
            </a:extLst>
          </p:cNvPr>
          <p:cNvSpPr txBox="1"/>
          <p:nvPr/>
        </p:nvSpPr>
        <p:spPr>
          <a:xfrm>
            <a:off x="12865605" y="19006911"/>
            <a:ext cx="3397853" cy="461665"/>
          </a:xfrm>
          <a:prstGeom prst="rect">
            <a:avLst/>
          </a:prstGeom>
          <a:noFill/>
        </p:spPr>
        <p:txBody>
          <a:bodyPr wrap="none" rtlCol="0">
            <a:spAutoFit/>
          </a:bodyPr>
          <a:lstStyle/>
          <a:p>
            <a:r>
              <a:rPr lang="en-AU" sz="2400" dirty="0"/>
              <a:t>Heat production </a:t>
            </a:r>
            <a:r>
              <a:rPr lang="en-AU" sz="2400" dirty="0" err="1"/>
              <a:t>budeget</a:t>
            </a:r>
            <a:endParaRPr lang="en-AU" dirty="0"/>
          </a:p>
        </p:txBody>
      </p:sp>
      <p:pic>
        <p:nvPicPr>
          <p:cNvPr id="119" name="Picture 118" descr="A qr code with a dinosaur&#10;&#10;Description automatically generated">
            <a:extLst>
              <a:ext uri="{FF2B5EF4-FFF2-40B4-BE49-F238E27FC236}">
                <a16:creationId xmlns:a16="http://schemas.microsoft.com/office/drawing/2014/main" id="{494316F9-9F02-C624-4606-1F8BD8D0D8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660" y="7869040"/>
            <a:ext cx="2414453" cy="2414453"/>
          </a:xfrm>
          <a:prstGeom prst="rect">
            <a:avLst/>
          </a:prstGeom>
        </p:spPr>
      </p:pic>
      <p:sp>
        <p:nvSpPr>
          <p:cNvPr id="120" name="TextBox 119">
            <a:extLst>
              <a:ext uri="{FF2B5EF4-FFF2-40B4-BE49-F238E27FC236}">
                <a16:creationId xmlns:a16="http://schemas.microsoft.com/office/drawing/2014/main" id="{EC501C76-C5BE-6969-8BB9-853B80E7FF21}"/>
              </a:ext>
            </a:extLst>
          </p:cNvPr>
          <p:cNvSpPr txBox="1"/>
          <p:nvPr/>
        </p:nvSpPr>
        <p:spPr>
          <a:xfrm>
            <a:off x="796711" y="10173010"/>
            <a:ext cx="2405723" cy="369332"/>
          </a:xfrm>
          <a:prstGeom prst="rect">
            <a:avLst/>
          </a:prstGeom>
          <a:noFill/>
        </p:spPr>
        <p:txBody>
          <a:bodyPr wrap="none" rtlCol="0">
            <a:spAutoFit/>
          </a:bodyPr>
          <a:lstStyle/>
          <a:p>
            <a:r>
              <a:rPr lang="en-AU" b="1" dirty="0"/>
              <a:t>Get poster and update!</a:t>
            </a:r>
          </a:p>
        </p:txBody>
      </p:sp>
    </p:spTree>
    <p:extLst>
      <p:ext uri="{BB962C8B-B14F-4D97-AF65-F5344CB8AC3E}">
        <p14:creationId xmlns:p14="http://schemas.microsoft.com/office/powerpoint/2010/main" val="305709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A picture containing text, diagram&#10;&#10;Description automatically generated">
            <a:extLst>
              <a:ext uri="{FF2B5EF4-FFF2-40B4-BE49-F238E27FC236}">
                <a16:creationId xmlns:a16="http://schemas.microsoft.com/office/drawing/2014/main" id="{BCD78CF2-CBDD-AE0A-EC56-728F3C0A0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519" y="13575129"/>
            <a:ext cx="4319025" cy="4319025"/>
          </a:xfrm>
          <a:prstGeom prst="rect">
            <a:avLst/>
          </a:prstGeom>
        </p:spPr>
      </p:pic>
      <p:sp>
        <p:nvSpPr>
          <p:cNvPr id="2" name="Title 1">
            <a:extLst>
              <a:ext uri="{FF2B5EF4-FFF2-40B4-BE49-F238E27FC236}">
                <a16:creationId xmlns:a16="http://schemas.microsoft.com/office/drawing/2014/main" id="{F1A3785B-E493-4B4E-B10E-C6A52A025565}"/>
              </a:ext>
            </a:extLst>
          </p:cNvPr>
          <p:cNvSpPr>
            <a:spLocks noGrp="1"/>
          </p:cNvSpPr>
          <p:nvPr>
            <p:ph type="title"/>
          </p:nvPr>
        </p:nvSpPr>
        <p:spPr/>
        <p:txBody>
          <a:bodyPr>
            <a:normAutofit/>
          </a:bodyPr>
          <a:lstStyle/>
          <a:p>
            <a:r>
              <a:rPr lang="en-AU" sz="4400" b="1" dirty="0"/>
              <a:t>Gravity and Magnetic data</a:t>
            </a:r>
          </a:p>
        </p:txBody>
      </p:sp>
      <p:sp>
        <p:nvSpPr>
          <p:cNvPr id="3" name="Title 1">
            <a:extLst>
              <a:ext uri="{FF2B5EF4-FFF2-40B4-BE49-F238E27FC236}">
                <a16:creationId xmlns:a16="http://schemas.microsoft.com/office/drawing/2014/main" id="{3AAC2A3D-AC0E-BFF6-5484-301B333A7229}"/>
              </a:ext>
            </a:extLst>
          </p:cNvPr>
          <p:cNvSpPr txBox="1">
            <a:spLocks/>
          </p:cNvSpPr>
          <p:nvPr/>
        </p:nvSpPr>
        <p:spPr>
          <a:xfrm>
            <a:off x="9929938" y="1823517"/>
            <a:ext cx="9108063" cy="6494338"/>
          </a:xfrm>
          <a:prstGeom prst="rect">
            <a:avLst/>
          </a:prstGeom>
        </p:spPr>
        <p:txBody>
          <a:bodyPr vert="horz" lIns="91440" tIns="45720" rIns="91440" bIns="45720" rtlCol="0" anchor="ctr">
            <a:normAutofit/>
          </a:bodyPr>
          <a:lst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a:lstStyle>
          <a:p>
            <a:r>
              <a:rPr lang="en-AU" sz="4400" b="1" dirty="0"/>
              <a:t>Join inversion with Mutual Information</a:t>
            </a:r>
          </a:p>
        </p:txBody>
      </p:sp>
      <p:sp>
        <p:nvSpPr>
          <p:cNvPr id="6" name="Title 1">
            <a:extLst>
              <a:ext uri="{FF2B5EF4-FFF2-40B4-BE49-F238E27FC236}">
                <a16:creationId xmlns:a16="http://schemas.microsoft.com/office/drawing/2014/main" id="{555B0674-A3C2-5EAA-B9EB-EEA8A7116998}"/>
              </a:ext>
            </a:extLst>
          </p:cNvPr>
          <p:cNvSpPr txBox="1">
            <a:spLocks/>
          </p:cNvSpPr>
          <p:nvPr/>
        </p:nvSpPr>
        <p:spPr>
          <a:xfrm>
            <a:off x="1388861" y="10451694"/>
            <a:ext cx="16301918" cy="6494338"/>
          </a:xfrm>
          <a:prstGeom prst="rect">
            <a:avLst/>
          </a:prstGeom>
        </p:spPr>
        <p:txBody>
          <a:bodyPr vert="horz" lIns="91440" tIns="45720" rIns="91440" bIns="45720" rtlCol="0" anchor="ctr">
            <a:normAutofit/>
          </a:bodyPr>
          <a:lst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a:lstStyle>
          <a:p>
            <a:r>
              <a:rPr lang="en-AU" sz="4400" b="1" dirty="0"/>
              <a:t>Model Result</a:t>
            </a:r>
          </a:p>
        </p:txBody>
      </p:sp>
      <p:grpSp>
        <p:nvGrpSpPr>
          <p:cNvPr id="31" name="Group 30">
            <a:extLst>
              <a:ext uri="{FF2B5EF4-FFF2-40B4-BE49-F238E27FC236}">
                <a16:creationId xmlns:a16="http://schemas.microsoft.com/office/drawing/2014/main" id="{7E9F6574-5E99-FFBA-1CA5-73A8AB6CC0FC}"/>
              </a:ext>
            </a:extLst>
          </p:cNvPr>
          <p:cNvGrpSpPr/>
          <p:nvPr/>
        </p:nvGrpSpPr>
        <p:grpSpPr>
          <a:xfrm>
            <a:off x="691112" y="14805164"/>
            <a:ext cx="8893564" cy="13335022"/>
            <a:chOff x="347274" y="19996597"/>
            <a:chExt cx="8893564" cy="13335022"/>
          </a:xfrm>
        </p:grpSpPr>
        <p:pic>
          <p:nvPicPr>
            <p:cNvPr id="9" name="Picture 8" descr="A picture containing map&#10;&#10;Description automatically generated">
              <a:extLst>
                <a:ext uri="{FF2B5EF4-FFF2-40B4-BE49-F238E27FC236}">
                  <a16:creationId xmlns:a16="http://schemas.microsoft.com/office/drawing/2014/main" id="{0FECB9D6-EE52-CCCA-5546-C59869C15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74" y="19996597"/>
              <a:ext cx="8893564" cy="6667822"/>
            </a:xfrm>
            <a:prstGeom prst="rect">
              <a:avLst/>
            </a:prstGeom>
          </p:spPr>
        </p:pic>
        <p:pic>
          <p:nvPicPr>
            <p:cNvPr id="11" name="Picture 10" descr="A picture containing map, colorfulness&#10;&#10;Description automatically generated">
              <a:extLst>
                <a:ext uri="{FF2B5EF4-FFF2-40B4-BE49-F238E27FC236}">
                  <a16:creationId xmlns:a16="http://schemas.microsoft.com/office/drawing/2014/main" id="{23AF1864-433E-A740-9E12-23CB00801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01" y="26664419"/>
              <a:ext cx="8892737" cy="6667200"/>
            </a:xfrm>
            <a:prstGeom prst="rect">
              <a:avLst/>
            </a:prstGeom>
          </p:spPr>
        </p:pic>
        <p:sp>
          <p:nvSpPr>
            <p:cNvPr id="12" name="TextBox 11">
              <a:extLst>
                <a:ext uri="{FF2B5EF4-FFF2-40B4-BE49-F238E27FC236}">
                  <a16:creationId xmlns:a16="http://schemas.microsoft.com/office/drawing/2014/main" id="{4E109146-9BF3-B494-01A9-AB576B33DED1}"/>
                </a:ext>
              </a:extLst>
            </p:cNvPr>
            <p:cNvSpPr txBox="1"/>
            <p:nvPr/>
          </p:nvSpPr>
          <p:spPr>
            <a:xfrm>
              <a:off x="1299429" y="19996597"/>
              <a:ext cx="9012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Den_5k</a:t>
              </a:r>
            </a:p>
          </p:txBody>
        </p:sp>
        <p:sp>
          <p:nvSpPr>
            <p:cNvPr id="13" name="TextBox 12">
              <a:extLst>
                <a:ext uri="{FF2B5EF4-FFF2-40B4-BE49-F238E27FC236}">
                  <a16:creationId xmlns:a16="http://schemas.microsoft.com/office/drawing/2014/main" id="{095EE83D-9306-2D47-D338-3AB494FD84CD}"/>
                </a:ext>
              </a:extLst>
            </p:cNvPr>
            <p:cNvSpPr txBox="1"/>
            <p:nvPr/>
          </p:nvSpPr>
          <p:spPr>
            <a:xfrm>
              <a:off x="1299428" y="23461043"/>
              <a:ext cx="10182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Den_10k</a:t>
              </a:r>
            </a:p>
          </p:txBody>
        </p:sp>
        <p:sp>
          <p:nvSpPr>
            <p:cNvPr id="14" name="TextBox 13">
              <a:extLst>
                <a:ext uri="{FF2B5EF4-FFF2-40B4-BE49-F238E27FC236}">
                  <a16:creationId xmlns:a16="http://schemas.microsoft.com/office/drawing/2014/main" id="{E39F3160-43A0-7297-2FE4-87B5A0F5869D}"/>
                </a:ext>
              </a:extLst>
            </p:cNvPr>
            <p:cNvSpPr txBox="1"/>
            <p:nvPr/>
          </p:nvSpPr>
          <p:spPr>
            <a:xfrm>
              <a:off x="1298387" y="26672680"/>
              <a:ext cx="10182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Den_20k</a:t>
              </a:r>
            </a:p>
          </p:txBody>
        </p:sp>
        <p:sp>
          <p:nvSpPr>
            <p:cNvPr id="15" name="TextBox 14">
              <a:extLst>
                <a:ext uri="{FF2B5EF4-FFF2-40B4-BE49-F238E27FC236}">
                  <a16:creationId xmlns:a16="http://schemas.microsoft.com/office/drawing/2014/main" id="{AAFCC30D-9547-881D-F9A6-5DE564DCE0C3}"/>
                </a:ext>
              </a:extLst>
            </p:cNvPr>
            <p:cNvSpPr txBox="1"/>
            <p:nvPr/>
          </p:nvSpPr>
          <p:spPr>
            <a:xfrm>
              <a:off x="1305647" y="30099837"/>
              <a:ext cx="10182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Den_35k</a:t>
              </a:r>
            </a:p>
          </p:txBody>
        </p:sp>
        <p:sp>
          <p:nvSpPr>
            <p:cNvPr id="16" name="TextBox 15">
              <a:extLst>
                <a:ext uri="{FF2B5EF4-FFF2-40B4-BE49-F238E27FC236}">
                  <a16:creationId xmlns:a16="http://schemas.microsoft.com/office/drawing/2014/main" id="{219310D9-5272-0E87-53A2-892405B3FC67}"/>
                </a:ext>
              </a:extLst>
            </p:cNvPr>
            <p:cNvSpPr txBox="1"/>
            <p:nvPr/>
          </p:nvSpPr>
          <p:spPr>
            <a:xfrm>
              <a:off x="5312633" y="20003857"/>
              <a:ext cx="8386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Sus_5k</a:t>
              </a:r>
            </a:p>
          </p:txBody>
        </p:sp>
        <p:sp>
          <p:nvSpPr>
            <p:cNvPr id="17" name="TextBox 16">
              <a:extLst>
                <a:ext uri="{FF2B5EF4-FFF2-40B4-BE49-F238E27FC236}">
                  <a16:creationId xmlns:a16="http://schemas.microsoft.com/office/drawing/2014/main" id="{3EE2D2F4-58F1-6833-6CF8-FFF4E4B4907C}"/>
                </a:ext>
              </a:extLst>
            </p:cNvPr>
            <p:cNvSpPr txBox="1"/>
            <p:nvPr/>
          </p:nvSpPr>
          <p:spPr>
            <a:xfrm>
              <a:off x="5312632" y="23468303"/>
              <a:ext cx="10086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Sus _10k</a:t>
              </a:r>
            </a:p>
          </p:txBody>
        </p:sp>
        <p:sp>
          <p:nvSpPr>
            <p:cNvPr id="18" name="TextBox 17">
              <a:extLst>
                <a:ext uri="{FF2B5EF4-FFF2-40B4-BE49-F238E27FC236}">
                  <a16:creationId xmlns:a16="http://schemas.microsoft.com/office/drawing/2014/main" id="{D6CD0602-2547-D457-758B-9AA48344F9BB}"/>
                </a:ext>
              </a:extLst>
            </p:cNvPr>
            <p:cNvSpPr txBox="1"/>
            <p:nvPr/>
          </p:nvSpPr>
          <p:spPr>
            <a:xfrm>
              <a:off x="5292541" y="26679940"/>
              <a:ext cx="10086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Sus _20k</a:t>
              </a:r>
            </a:p>
          </p:txBody>
        </p:sp>
        <p:sp>
          <p:nvSpPr>
            <p:cNvPr id="19" name="TextBox 18">
              <a:extLst>
                <a:ext uri="{FF2B5EF4-FFF2-40B4-BE49-F238E27FC236}">
                  <a16:creationId xmlns:a16="http://schemas.microsoft.com/office/drawing/2014/main" id="{4F80A1D2-1EEA-48A1-A18C-02B3CA56B936}"/>
                </a:ext>
              </a:extLst>
            </p:cNvPr>
            <p:cNvSpPr txBox="1"/>
            <p:nvPr/>
          </p:nvSpPr>
          <p:spPr>
            <a:xfrm>
              <a:off x="5299801" y="30107097"/>
              <a:ext cx="100860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Sus _35k</a:t>
              </a:r>
            </a:p>
          </p:txBody>
        </p:sp>
      </p:grpSp>
      <p:pic>
        <p:nvPicPr>
          <p:cNvPr id="20" name="Picture 19">
            <a:extLst>
              <a:ext uri="{FF2B5EF4-FFF2-40B4-BE49-F238E27FC236}">
                <a16:creationId xmlns:a16="http://schemas.microsoft.com/office/drawing/2014/main" id="{FC4D8349-5B7E-8D2C-0837-B56E8B0C3D1F}"/>
              </a:ext>
            </a:extLst>
          </p:cNvPr>
          <p:cNvPicPr>
            <a:picLocks noChangeAspect="1"/>
          </p:cNvPicPr>
          <p:nvPr/>
        </p:nvPicPr>
        <p:blipFill>
          <a:blip r:embed="rId5"/>
          <a:stretch>
            <a:fillRect/>
          </a:stretch>
        </p:blipFill>
        <p:spPr>
          <a:xfrm>
            <a:off x="15420865" y="5786942"/>
            <a:ext cx="3313143" cy="2532415"/>
          </a:xfrm>
          <a:prstGeom prst="rect">
            <a:avLst/>
          </a:prstGeom>
        </p:spPr>
      </p:pic>
      <p:sp>
        <p:nvSpPr>
          <p:cNvPr id="22" name="TextBox 21">
            <a:extLst>
              <a:ext uri="{FF2B5EF4-FFF2-40B4-BE49-F238E27FC236}">
                <a16:creationId xmlns:a16="http://schemas.microsoft.com/office/drawing/2014/main" id="{5CD4EAE2-3F35-D6F2-727D-1E7ECEECFEC1}"/>
              </a:ext>
            </a:extLst>
          </p:cNvPr>
          <p:cNvSpPr txBox="1"/>
          <p:nvPr/>
        </p:nvSpPr>
        <p:spPr>
          <a:xfrm>
            <a:off x="9671006" y="5401378"/>
            <a:ext cx="9564914" cy="2677656"/>
          </a:xfrm>
          <a:prstGeom prst="rect">
            <a:avLst/>
          </a:prstGeom>
          <a:noFill/>
        </p:spPr>
        <p:txBody>
          <a:bodyPr wrap="square">
            <a:spAutoFit/>
          </a:bodyPr>
          <a:lstStyle/>
          <a:p>
            <a:r>
              <a:rPr lang="en-AU" sz="2400" dirty="0"/>
              <a:t>Use Joint inversion resolve the crust structures from different geophysics measurement using Jif3D.  </a:t>
            </a:r>
          </a:p>
          <a:p>
            <a:endParaRPr lang="en-AU" sz="2400" dirty="0"/>
          </a:p>
          <a:p>
            <a:r>
              <a:rPr lang="en-AU" sz="2400" dirty="0"/>
              <a:t>Inversion framework see Jif3D </a:t>
            </a:r>
          </a:p>
          <a:p>
            <a:r>
              <a:rPr lang="en-AU" sz="2400" dirty="0"/>
              <a:t>(Moorkamp et al., 2011, </a:t>
            </a:r>
            <a:r>
              <a:rPr lang="en-AU" sz="2400" dirty="0" err="1"/>
              <a:t>Lösing</a:t>
            </a:r>
            <a:r>
              <a:rPr lang="en-AU" sz="2400" dirty="0"/>
              <a:t> et al., 2023). </a:t>
            </a:r>
          </a:p>
          <a:p>
            <a:endParaRPr lang="en-AU" sz="2400" dirty="0"/>
          </a:p>
          <a:p>
            <a:r>
              <a:rPr lang="en-AU" sz="2400" dirty="0"/>
              <a:t>Mutual Information  </a:t>
            </a:r>
          </a:p>
        </p:txBody>
      </p:sp>
      <p:pic>
        <p:nvPicPr>
          <p:cNvPr id="24" name="Picture 23" descr="A picture containing text, map&#10;&#10;Description automatically generated">
            <a:extLst>
              <a:ext uri="{FF2B5EF4-FFF2-40B4-BE49-F238E27FC236}">
                <a16:creationId xmlns:a16="http://schemas.microsoft.com/office/drawing/2014/main" id="{1D870178-EF19-A40F-0035-7D0964A900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032" y="5772369"/>
            <a:ext cx="8863200" cy="6645055"/>
          </a:xfrm>
          <a:prstGeom prst="rect">
            <a:avLst/>
          </a:prstGeom>
        </p:spPr>
      </p:pic>
      <p:sp>
        <p:nvSpPr>
          <p:cNvPr id="25" name="TextBox 24">
            <a:extLst>
              <a:ext uri="{FF2B5EF4-FFF2-40B4-BE49-F238E27FC236}">
                <a16:creationId xmlns:a16="http://schemas.microsoft.com/office/drawing/2014/main" id="{6B18C17C-BD57-75A3-DA9B-F5E260BDF58B}"/>
              </a:ext>
            </a:extLst>
          </p:cNvPr>
          <p:cNvSpPr txBox="1"/>
          <p:nvPr/>
        </p:nvSpPr>
        <p:spPr>
          <a:xfrm>
            <a:off x="1415405" y="9221693"/>
            <a:ext cx="97590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TMI-RTP</a:t>
            </a:r>
          </a:p>
        </p:txBody>
      </p:sp>
      <p:sp>
        <p:nvSpPr>
          <p:cNvPr id="26" name="TextBox 25">
            <a:extLst>
              <a:ext uri="{FF2B5EF4-FFF2-40B4-BE49-F238E27FC236}">
                <a16:creationId xmlns:a16="http://schemas.microsoft.com/office/drawing/2014/main" id="{A5A8943B-6975-E94D-EC71-1407C3646EC4}"/>
              </a:ext>
            </a:extLst>
          </p:cNvPr>
          <p:cNvSpPr txBox="1"/>
          <p:nvPr/>
        </p:nvSpPr>
        <p:spPr>
          <a:xfrm>
            <a:off x="5370817" y="9199189"/>
            <a:ext cx="157030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Pseudo-gravity</a:t>
            </a:r>
          </a:p>
        </p:txBody>
      </p:sp>
      <p:sp>
        <p:nvSpPr>
          <p:cNvPr id="27" name="TextBox 26">
            <a:extLst>
              <a:ext uri="{FF2B5EF4-FFF2-40B4-BE49-F238E27FC236}">
                <a16:creationId xmlns:a16="http://schemas.microsoft.com/office/drawing/2014/main" id="{FC71FE03-5885-3EBD-E1EE-1AE421B14AC1}"/>
              </a:ext>
            </a:extLst>
          </p:cNvPr>
          <p:cNvSpPr txBox="1"/>
          <p:nvPr/>
        </p:nvSpPr>
        <p:spPr>
          <a:xfrm>
            <a:off x="5370817" y="5763771"/>
            <a:ext cx="169007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Residual Gravity</a:t>
            </a:r>
          </a:p>
        </p:txBody>
      </p:sp>
      <p:sp>
        <p:nvSpPr>
          <p:cNvPr id="28" name="TextBox 27">
            <a:extLst>
              <a:ext uri="{FF2B5EF4-FFF2-40B4-BE49-F238E27FC236}">
                <a16:creationId xmlns:a16="http://schemas.microsoft.com/office/drawing/2014/main" id="{5710D5E3-2C46-1F52-9C13-FA41C49217F9}"/>
              </a:ext>
            </a:extLst>
          </p:cNvPr>
          <p:cNvSpPr txBox="1"/>
          <p:nvPr/>
        </p:nvSpPr>
        <p:spPr>
          <a:xfrm>
            <a:off x="1388861" y="5786275"/>
            <a:ext cx="167058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Isostatic Gravity</a:t>
            </a:r>
          </a:p>
        </p:txBody>
      </p:sp>
      <p:sp>
        <p:nvSpPr>
          <p:cNvPr id="30" name="Rectangle 29">
            <a:extLst>
              <a:ext uri="{FF2B5EF4-FFF2-40B4-BE49-F238E27FC236}">
                <a16:creationId xmlns:a16="http://schemas.microsoft.com/office/drawing/2014/main" id="{F741C1AF-535D-45BF-BB72-F31DC633F2A7}"/>
              </a:ext>
            </a:extLst>
          </p:cNvPr>
          <p:cNvSpPr/>
          <p:nvPr/>
        </p:nvSpPr>
        <p:spPr>
          <a:xfrm>
            <a:off x="6473371" y="6497969"/>
            <a:ext cx="1690078" cy="15234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a:extLst>
              <a:ext uri="{FF2B5EF4-FFF2-40B4-BE49-F238E27FC236}">
                <a16:creationId xmlns:a16="http://schemas.microsoft.com/office/drawing/2014/main" id="{5CF4E30A-7263-48D7-9441-695773F19153}"/>
              </a:ext>
            </a:extLst>
          </p:cNvPr>
          <p:cNvPicPr>
            <a:picLocks noChangeAspect="1"/>
          </p:cNvPicPr>
          <p:nvPr/>
        </p:nvPicPr>
        <p:blipFill>
          <a:blip r:embed="rId7"/>
          <a:stretch>
            <a:fillRect/>
          </a:stretch>
        </p:blipFill>
        <p:spPr>
          <a:xfrm>
            <a:off x="10240779" y="8079034"/>
            <a:ext cx="8150959" cy="4374902"/>
          </a:xfrm>
          <a:prstGeom prst="rect">
            <a:avLst/>
          </a:prstGeom>
        </p:spPr>
      </p:pic>
      <p:sp>
        <p:nvSpPr>
          <p:cNvPr id="32" name="Title 1">
            <a:extLst>
              <a:ext uri="{FF2B5EF4-FFF2-40B4-BE49-F238E27FC236}">
                <a16:creationId xmlns:a16="http://schemas.microsoft.com/office/drawing/2014/main" id="{C843F693-B12D-9A60-E8BD-00A0549B8424}"/>
              </a:ext>
            </a:extLst>
          </p:cNvPr>
          <p:cNvSpPr txBox="1">
            <a:spLocks/>
          </p:cNvSpPr>
          <p:nvPr/>
        </p:nvSpPr>
        <p:spPr>
          <a:xfrm>
            <a:off x="1299429" y="28342821"/>
            <a:ext cx="7788493" cy="6494338"/>
          </a:xfrm>
          <a:prstGeom prst="rect">
            <a:avLst/>
          </a:prstGeom>
        </p:spPr>
        <p:txBody>
          <a:bodyPr vert="horz" lIns="91440" tIns="45720" rIns="91440" bIns="45720" rtlCol="0" anchor="ctr">
            <a:normAutofit/>
          </a:bodyPr>
          <a:lst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a:lstStyle>
          <a:p>
            <a:r>
              <a:rPr lang="en-AU" sz="4400" b="1" dirty="0"/>
              <a:t>Reference</a:t>
            </a:r>
          </a:p>
          <a:p>
            <a:pPr>
              <a:lnSpc>
                <a:spcPct val="100000"/>
              </a:lnSpc>
              <a:spcAft>
                <a:spcPts val="600"/>
              </a:spcAft>
            </a:pPr>
            <a:r>
              <a:rPr lang="en-AU" sz="1400" b="1" dirty="0" err="1"/>
              <a:t>Frogtech</a:t>
            </a:r>
            <a:r>
              <a:rPr lang="en-AU" sz="1400" b="1" dirty="0"/>
              <a:t> Geoscience, 2018. SEEBASE® study and GIS for greater McArthur Basin. Northern Territory Geological Survey, Digital Information Package DIP 017.</a:t>
            </a:r>
          </a:p>
          <a:p>
            <a:pPr>
              <a:lnSpc>
                <a:spcPct val="100000"/>
              </a:lnSpc>
              <a:spcAft>
                <a:spcPts val="600"/>
              </a:spcAft>
            </a:pPr>
            <a:r>
              <a:rPr lang="en-AU" sz="1400" b="1" dirty="0" err="1"/>
              <a:t>Lösing</a:t>
            </a:r>
            <a:r>
              <a:rPr lang="en-AU" sz="1400" b="1" dirty="0"/>
              <a:t>, M., Moorkamp, M., &amp; Ebbing, J. (2023). Joint inversion based on variation of information—a crustal model of Wilkes Land, East Antarctica. Geophysical Journal International, 232(1), 162-175.</a:t>
            </a:r>
          </a:p>
          <a:p>
            <a:pPr>
              <a:lnSpc>
                <a:spcPct val="100000"/>
              </a:lnSpc>
              <a:spcAft>
                <a:spcPts val="600"/>
              </a:spcAft>
            </a:pPr>
            <a:r>
              <a:rPr lang="en-AU" sz="1400" b="1" dirty="0"/>
              <a:t>Aitken, A. R. A., Salmon, M. L., &amp; Kennett, B. L. N. (2013). Australia's Moho: A test of the usefulness of gravity modelling for the determination of Moho depth. Tectonophysics, 609, 468-479.</a:t>
            </a:r>
          </a:p>
          <a:p>
            <a:pPr>
              <a:lnSpc>
                <a:spcPct val="100000"/>
              </a:lnSpc>
              <a:spcAft>
                <a:spcPts val="600"/>
              </a:spcAft>
            </a:pPr>
            <a:r>
              <a:rPr lang="en-AU" sz="1400" b="1" dirty="0"/>
              <a:t>Moorkamp M., </a:t>
            </a:r>
            <a:r>
              <a:rPr lang="en-AU" sz="1400" b="1" dirty="0" err="1"/>
              <a:t>Heincke</a:t>
            </a:r>
            <a:r>
              <a:rPr lang="en-AU" sz="1400" b="1" dirty="0"/>
              <a:t> B., </a:t>
            </a:r>
            <a:r>
              <a:rPr lang="en-AU" sz="1400" b="1" dirty="0" err="1"/>
              <a:t>Jegen</a:t>
            </a:r>
            <a:r>
              <a:rPr lang="en-AU" sz="1400" b="1" dirty="0"/>
              <a:t> M., Roberts A.W., Hobbs R.W., 2011. A framework for 3-d joint inversion of mt, gravity and seismic refraction data, J. </a:t>
            </a:r>
            <a:r>
              <a:rPr lang="en-AU" sz="1400" b="1" dirty="0" err="1"/>
              <a:t>geophys</a:t>
            </a:r>
            <a:r>
              <a:rPr lang="en-AU" sz="1400" b="1" dirty="0"/>
              <a:t>. Int., 184(1), 477–493. 10.1111/j.1365-246X.2010.04856.x</a:t>
            </a:r>
          </a:p>
          <a:p>
            <a:pPr>
              <a:lnSpc>
                <a:spcPct val="100000"/>
              </a:lnSpc>
              <a:spcAft>
                <a:spcPts val="600"/>
              </a:spcAft>
            </a:pPr>
            <a:r>
              <a:rPr lang="en-AU" sz="1400" b="1" dirty="0"/>
              <a:t>Gard, M., </a:t>
            </a:r>
            <a:r>
              <a:rPr lang="en-AU" sz="1400" b="1" dirty="0" err="1"/>
              <a:t>Hasterok</a:t>
            </a:r>
            <a:r>
              <a:rPr lang="en-AU" sz="1400" b="1" dirty="0"/>
              <a:t>, D., &amp; Halpin, J. A. (2019). Global whole-rock geochemical database compilation. Earth System Science Data, 11(4), 1553-1566.</a:t>
            </a:r>
          </a:p>
          <a:p>
            <a:pPr>
              <a:lnSpc>
                <a:spcPct val="100000"/>
              </a:lnSpc>
              <a:spcAft>
                <a:spcPts val="600"/>
              </a:spcAft>
            </a:pPr>
            <a:r>
              <a:rPr lang="en-AU" sz="1400" b="1" dirty="0"/>
              <a:t>Kennett, B. L., </a:t>
            </a:r>
            <a:r>
              <a:rPr lang="en-AU" sz="1400" b="1" dirty="0" err="1"/>
              <a:t>Gorbatov</a:t>
            </a:r>
            <a:r>
              <a:rPr lang="en-AU" sz="1400" b="1" dirty="0"/>
              <a:t>, A., Yuan, H., Agrawal, S., </a:t>
            </a:r>
            <a:r>
              <a:rPr lang="en-AU" sz="1400" b="1" dirty="0" err="1"/>
              <a:t>Murdie</a:t>
            </a:r>
            <a:r>
              <a:rPr lang="en-AU" sz="1400" b="1" dirty="0"/>
              <a:t>, R., </a:t>
            </a:r>
            <a:r>
              <a:rPr lang="en-AU" sz="1400" b="1" dirty="0" err="1"/>
              <a:t>Doublier</a:t>
            </a:r>
            <a:r>
              <a:rPr lang="en-AU" sz="1400" b="1" dirty="0"/>
              <a:t>, M. P., ... &amp; Gessner, K. (2023). Refining the Moho across the Australian continent. Geophysical Journal International, 233(3), 1863-1877.</a:t>
            </a:r>
          </a:p>
          <a:p>
            <a:pPr>
              <a:lnSpc>
                <a:spcPct val="100000"/>
              </a:lnSpc>
            </a:pPr>
            <a:endParaRPr lang="en-AU" sz="2000" dirty="0"/>
          </a:p>
        </p:txBody>
      </p:sp>
      <p:pic>
        <p:nvPicPr>
          <p:cNvPr id="33" name="Picture 32">
            <a:extLst>
              <a:ext uri="{FF2B5EF4-FFF2-40B4-BE49-F238E27FC236}">
                <a16:creationId xmlns:a16="http://schemas.microsoft.com/office/drawing/2014/main" id="{D450BFB7-9632-F7EA-16FA-D72CDB65827B}"/>
              </a:ext>
            </a:extLst>
          </p:cNvPr>
          <p:cNvPicPr>
            <a:picLocks noChangeAspect="1"/>
          </p:cNvPicPr>
          <p:nvPr/>
        </p:nvPicPr>
        <p:blipFill>
          <a:blip r:embed="rId8"/>
          <a:stretch>
            <a:fillRect/>
          </a:stretch>
        </p:blipFill>
        <p:spPr>
          <a:xfrm>
            <a:off x="8939992" y="31978619"/>
            <a:ext cx="4205368" cy="1620819"/>
          </a:xfrm>
          <a:prstGeom prst="rect">
            <a:avLst/>
          </a:prstGeom>
        </p:spPr>
      </p:pic>
      <p:pic>
        <p:nvPicPr>
          <p:cNvPr id="34" name="Picture 33">
            <a:extLst>
              <a:ext uri="{FF2B5EF4-FFF2-40B4-BE49-F238E27FC236}">
                <a16:creationId xmlns:a16="http://schemas.microsoft.com/office/drawing/2014/main" id="{0EA5E0E9-905B-E913-A4C4-E83653370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91504" y="32598628"/>
            <a:ext cx="2877195" cy="955456"/>
          </a:xfrm>
          <a:prstGeom prst="rect">
            <a:avLst/>
          </a:prstGeom>
        </p:spPr>
      </p:pic>
      <p:pic>
        <p:nvPicPr>
          <p:cNvPr id="35" name="Picture 34">
            <a:extLst>
              <a:ext uri="{FF2B5EF4-FFF2-40B4-BE49-F238E27FC236}">
                <a16:creationId xmlns:a16="http://schemas.microsoft.com/office/drawing/2014/main" id="{A65B35DB-C35C-DF54-14E3-E6EA5108D85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30633" y="32598627"/>
            <a:ext cx="2590325" cy="851107"/>
          </a:xfrm>
          <a:prstGeom prst="rect">
            <a:avLst/>
          </a:prstGeom>
        </p:spPr>
      </p:pic>
      <p:sp>
        <p:nvSpPr>
          <p:cNvPr id="36" name="Title 1">
            <a:extLst>
              <a:ext uri="{FF2B5EF4-FFF2-40B4-BE49-F238E27FC236}">
                <a16:creationId xmlns:a16="http://schemas.microsoft.com/office/drawing/2014/main" id="{9F7E3E81-00A5-DA48-9A44-7D92BDD02F1E}"/>
              </a:ext>
            </a:extLst>
          </p:cNvPr>
          <p:cNvSpPr txBox="1">
            <a:spLocks/>
          </p:cNvSpPr>
          <p:nvPr/>
        </p:nvSpPr>
        <p:spPr>
          <a:xfrm>
            <a:off x="10040341" y="27542049"/>
            <a:ext cx="8472592" cy="6494338"/>
          </a:xfrm>
          <a:prstGeom prst="rect">
            <a:avLst/>
          </a:prstGeom>
        </p:spPr>
        <p:txBody>
          <a:bodyPr vert="horz" lIns="91440" tIns="45720" rIns="91440" bIns="45720" rtlCol="0" anchor="ctr">
            <a:normAutofit/>
          </a:bodyPr>
          <a:lstStyle>
            <a:lvl1pPr algn="l" defTabSz="1890065" rtl="0" eaLnBrk="1" latinLnBrk="0" hangingPunct="1">
              <a:lnSpc>
                <a:spcPct val="90000"/>
              </a:lnSpc>
              <a:spcBef>
                <a:spcPct val="0"/>
              </a:spcBef>
              <a:buNone/>
              <a:defRPr sz="9095" kern="1200">
                <a:solidFill>
                  <a:schemeClr val="tx1"/>
                </a:solidFill>
                <a:latin typeface="+mj-lt"/>
                <a:ea typeface="+mj-ea"/>
                <a:cs typeface="+mj-cs"/>
              </a:defRPr>
            </a:lvl1pPr>
          </a:lstStyle>
          <a:p>
            <a:r>
              <a:rPr lang="en-AU" sz="4400" b="1" dirty="0"/>
              <a:t>Acknowledgement</a:t>
            </a:r>
          </a:p>
          <a:p>
            <a:endParaRPr lang="en-AU" sz="2800" dirty="0"/>
          </a:p>
          <a:p>
            <a:r>
              <a:rPr lang="en-AU" sz="2800" dirty="0"/>
              <a:t>This project is support by ARC Linkage/MRIWA M554 </a:t>
            </a:r>
          </a:p>
          <a:p>
            <a:r>
              <a:rPr lang="en-AU" sz="2800" dirty="0"/>
              <a:t>Evolution of Proterozoic multistage rift basins </a:t>
            </a:r>
          </a:p>
          <a:p>
            <a:r>
              <a:rPr lang="en-AU" sz="2800" dirty="0"/>
              <a:t>The computational resources are supported by the National Computational Infrastructure (NCI). </a:t>
            </a:r>
          </a:p>
        </p:txBody>
      </p:sp>
      <p:pic>
        <p:nvPicPr>
          <p:cNvPr id="5" name="Picture 4" descr="A collage of images of different colors&#10;&#10;Description automatically generated with low confidence">
            <a:extLst>
              <a:ext uri="{FF2B5EF4-FFF2-40B4-BE49-F238E27FC236}">
                <a16:creationId xmlns:a16="http://schemas.microsoft.com/office/drawing/2014/main" id="{F537A035-2C92-7D27-7F99-3C26D960A3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50387" y="21507844"/>
            <a:ext cx="8892000" cy="6666648"/>
          </a:xfrm>
          <a:prstGeom prst="rect">
            <a:avLst/>
          </a:prstGeom>
        </p:spPr>
      </p:pic>
      <p:sp>
        <p:nvSpPr>
          <p:cNvPr id="8" name="TextBox 7">
            <a:extLst>
              <a:ext uri="{FF2B5EF4-FFF2-40B4-BE49-F238E27FC236}">
                <a16:creationId xmlns:a16="http://schemas.microsoft.com/office/drawing/2014/main" id="{9B0161AD-51F5-516B-7B1C-3E6027E41F43}"/>
              </a:ext>
            </a:extLst>
          </p:cNvPr>
          <p:cNvSpPr txBox="1"/>
          <p:nvPr/>
        </p:nvSpPr>
        <p:spPr>
          <a:xfrm>
            <a:off x="10394544" y="21481247"/>
            <a:ext cx="151329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Clustering_5k</a:t>
            </a:r>
          </a:p>
        </p:txBody>
      </p:sp>
      <p:sp>
        <p:nvSpPr>
          <p:cNvPr id="10" name="TextBox 9">
            <a:extLst>
              <a:ext uri="{FF2B5EF4-FFF2-40B4-BE49-F238E27FC236}">
                <a16:creationId xmlns:a16="http://schemas.microsoft.com/office/drawing/2014/main" id="{FD20600B-C571-805F-ABF0-EF7272474624}"/>
              </a:ext>
            </a:extLst>
          </p:cNvPr>
          <p:cNvSpPr txBox="1"/>
          <p:nvPr/>
        </p:nvSpPr>
        <p:spPr>
          <a:xfrm>
            <a:off x="14368465" y="21515641"/>
            <a:ext cx="15774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Clustering_10k</a:t>
            </a:r>
          </a:p>
        </p:txBody>
      </p:sp>
      <p:sp>
        <p:nvSpPr>
          <p:cNvPr id="21" name="TextBox 20">
            <a:extLst>
              <a:ext uri="{FF2B5EF4-FFF2-40B4-BE49-F238E27FC236}">
                <a16:creationId xmlns:a16="http://schemas.microsoft.com/office/drawing/2014/main" id="{5BDF4F6E-26A5-6FFF-399A-D5872A11B700}"/>
              </a:ext>
            </a:extLst>
          </p:cNvPr>
          <p:cNvSpPr txBox="1"/>
          <p:nvPr/>
        </p:nvSpPr>
        <p:spPr>
          <a:xfrm>
            <a:off x="10362483" y="24952464"/>
            <a:ext cx="15774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Clustering_20k</a:t>
            </a:r>
          </a:p>
        </p:txBody>
      </p:sp>
      <p:sp>
        <p:nvSpPr>
          <p:cNvPr id="23" name="TextBox 22">
            <a:extLst>
              <a:ext uri="{FF2B5EF4-FFF2-40B4-BE49-F238E27FC236}">
                <a16:creationId xmlns:a16="http://schemas.microsoft.com/office/drawing/2014/main" id="{B38C1E86-335F-755B-8CCE-72B8C1598438}"/>
              </a:ext>
            </a:extLst>
          </p:cNvPr>
          <p:cNvSpPr txBox="1"/>
          <p:nvPr/>
        </p:nvSpPr>
        <p:spPr>
          <a:xfrm>
            <a:off x="14368465" y="24952464"/>
            <a:ext cx="15774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AU" dirty="0"/>
              <a:t>Clustering_35k</a:t>
            </a:r>
          </a:p>
        </p:txBody>
      </p:sp>
      <p:cxnSp>
        <p:nvCxnSpPr>
          <p:cNvPr id="37" name="Straight Arrow Connector 36">
            <a:extLst>
              <a:ext uri="{FF2B5EF4-FFF2-40B4-BE49-F238E27FC236}">
                <a16:creationId xmlns:a16="http://schemas.microsoft.com/office/drawing/2014/main" id="{04F23D7B-9B78-1F2F-E47B-8DDAF31A49A3}"/>
              </a:ext>
            </a:extLst>
          </p:cNvPr>
          <p:cNvCxnSpPr>
            <a:cxnSpLocks/>
          </p:cNvCxnSpPr>
          <p:nvPr/>
        </p:nvCxnSpPr>
        <p:spPr>
          <a:xfrm>
            <a:off x="9929938" y="22625468"/>
            <a:ext cx="1305338" cy="714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932866C-4DBF-2B62-7B6F-D21A41684EA4}"/>
              </a:ext>
            </a:extLst>
          </p:cNvPr>
          <p:cNvSpPr txBox="1"/>
          <p:nvPr/>
        </p:nvSpPr>
        <p:spPr>
          <a:xfrm>
            <a:off x="9039298" y="22285761"/>
            <a:ext cx="1001043" cy="646331"/>
          </a:xfrm>
          <a:prstGeom prst="rect">
            <a:avLst/>
          </a:prstGeom>
          <a:noFill/>
        </p:spPr>
        <p:txBody>
          <a:bodyPr wrap="none" rtlCol="0">
            <a:spAutoFit/>
          </a:bodyPr>
          <a:lstStyle/>
          <a:p>
            <a:r>
              <a:rPr lang="en-AU" dirty="0"/>
              <a:t>Felsic </a:t>
            </a:r>
          </a:p>
          <a:p>
            <a:r>
              <a:rPr lang="en-AU" dirty="0"/>
              <a:t>Intrusive</a:t>
            </a:r>
          </a:p>
        </p:txBody>
      </p:sp>
      <p:cxnSp>
        <p:nvCxnSpPr>
          <p:cNvPr id="42" name="Straight Arrow Connector 41">
            <a:extLst>
              <a:ext uri="{FF2B5EF4-FFF2-40B4-BE49-F238E27FC236}">
                <a16:creationId xmlns:a16="http://schemas.microsoft.com/office/drawing/2014/main" id="{2EAF2265-F4B0-5E65-183A-6CF5DFA5B421}"/>
              </a:ext>
            </a:extLst>
          </p:cNvPr>
          <p:cNvCxnSpPr>
            <a:cxnSpLocks/>
          </p:cNvCxnSpPr>
          <p:nvPr/>
        </p:nvCxnSpPr>
        <p:spPr>
          <a:xfrm flipH="1">
            <a:off x="16173738" y="25520404"/>
            <a:ext cx="1427609" cy="374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82A0B8CE-93C5-C77F-CF61-284C814FF630}"/>
              </a:ext>
            </a:extLst>
          </p:cNvPr>
          <p:cNvSpPr txBox="1"/>
          <p:nvPr/>
        </p:nvSpPr>
        <p:spPr>
          <a:xfrm>
            <a:off x="17430101" y="24961830"/>
            <a:ext cx="1492909" cy="646331"/>
          </a:xfrm>
          <a:prstGeom prst="rect">
            <a:avLst/>
          </a:prstGeom>
          <a:noFill/>
        </p:spPr>
        <p:txBody>
          <a:bodyPr wrap="none" rtlCol="0">
            <a:spAutoFit/>
          </a:bodyPr>
          <a:lstStyle/>
          <a:p>
            <a:r>
              <a:rPr lang="en-AU" dirty="0"/>
              <a:t>Mafic</a:t>
            </a:r>
          </a:p>
          <a:p>
            <a:r>
              <a:rPr lang="en-AU" dirty="0"/>
              <a:t>(Underplate?)</a:t>
            </a:r>
          </a:p>
        </p:txBody>
      </p:sp>
      <p:pic>
        <p:nvPicPr>
          <p:cNvPr id="49" name="Picture 48">
            <a:extLst>
              <a:ext uri="{FF2B5EF4-FFF2-40B4-BE49-F238E27FC236}">
                <a16:creationId xmlns:a16="http://schemas.microsoft.com/office/drawing/2014/main" id="{8C0680E6-71F1-B6E4-9A54-4BE913A3E016}"/>
              </a:ext>
            </a:extLst>
          </p:cNvPr>
          <p:cNvPicPr>
            <a:picLocks noChangeAspect="1"/>
          </p:cNvPicPr>
          <p:nvPr/>
        </p:nvPicPr>
        <p:blipFill>
          <a:blip r:embed="rId12"/>
          <a:stretch>
            <a:fillRect/>
          </a:stretch>
        </p:blipFill>
        <p:spPr>
          <a:xfrm>
            <a:off x="9467591" y="18060566"/>
            <a:ext cx="8528689" cy="2853608"/>
          </a:xfrm>
          <a:prstGeom prst="rect">
            <a:avLst/>
          </a:prstGeom>
        </p:spPr>
      </p:pic>
      <p:sp>
        <p:nvSpPr>
          <p:cNvPr id="51" name="TextBox 50">
            <a:extLst>
              <a:ext uri="{FF2B5EF4-FFF2-40B4-BE49-F238E27FC236}">
                <a16:creationId xmlns:a16="http://schemas.microsoft.com/office/drawing/2014/main" id="{2F3491AA-C8DC-055E-713A-ECA4C91F946F}"/>
              </a:ext>
            </a:extLst>
          </p:cNvPr>
          <p:cNvSpPr txBox="1"/>
          <p:nvPr/>
        </p:nvSpPr>
        <p:spPr>
          <a:xfrm>
            <a:off x="12496901" y="20936417"/>
            <a:ext cx="3097038" cy="369332"/>
          </a:xfrm>
          <a:prstGeom prst="rect">
            <a:avLst/>
          </a:prstGeom>
          <a:noFill/>
        </p:spPr>
        <p:txBody>
          <a:bodyPr wrap="square">
            <a:spAutoFit/>
          </a:bodyPr>
          <a:lstStyle/>
          <a:p>
            <a:r>
              <a:rPr lang="en-AU" dirty="0" err="1"/>
              <a:t>Frogtech</a:t>
            </a:r>
            <a:r>
              <a:rPr lang="en-AU" dirty="0"/>
              <a:t> Geoscience 2018 </a:t>
            </a:r>
          </a:p>
        </p:txBody>
      </p:sp>
      <p:sp>
        <p:nvSpPr>
          <p:cNvPr id="56" name="TextBox 55">
            <a:extLst>
              <a:ext uri="{FF2B5EF4-FFF2-40B4-BE49-F238E27FC236}">
                <a16:creationId xmlns:a16="http://schemas.microsoft.com/office/drawing/2014/main" id="{9D702B8B-1001-8582-6DFE-E74F466D7CD3}"/>
              </a:ext>
            </a:extLst>
          </p:cNvPr>
          <p:cNvSpPr txBox="1"/>
          <p:nvPr/>
        </p:nvSpPr>
        <p:spPr>
          <a:xfrm rot="16200000">
            <a:off x="9127872" y="15216171"/>
            <a:ext cx="888385" cy="369332"/>
          </a:xfrm>
          <a:prstGeom prst="rect">
            <a:avLst/>
          </a:prstGeom>
          <a:noFill/>
        </p:spPr>
        <p:txBody>
          <a:bodyPr wrap="none" rtlCol="0">
            <a:spAutoFit/>
          </a:bodyPr>
          <a:lstStyle/>
          <a:p>
            <a:r>
              <a:rPr lang="en-AU" dirty="0"/>
              <a:t>Density</a:t>
            </a:r>
          </a:p>
        </p:txBody>
      </p:sp>
      <p:sp>
        <p:nvSpPr>
          <p:cNvPr id="57" name="TextBox 56">
            <a:extLst>
              <a:ext uri="{FF2B5EF4-FFF2-40B4-BE49-F238E27FC236}">
                <a16:creationId xmlns:a16="http://schemas.microsoft.com/office/drawing/2014/main" id="{1524DFB6-9BFE-6838-2412-43CB073F78AB}"/>
              </a:ext>
            </a:extLst>
          </p:cNvPr>
          <p:cNvSpPr txBox="1"/>
          <p:nvPr/>
        </p:nvSpPr>
        <p:spPr>
          <a:xfrm>
            <a:off x="10892245" y="17557720"/>
            <a:ext cx="1427570" cy="369332"/>
          </a:xfrm>
          <a:prstGeom prst="rect">
            <a:avLst/>
          </a:prstGeom>
          <a:noFill/>
        </p:spPr>
        <p:txBody>
          <a:bodyPr wrap="none" rtlCol="0">
            <a:spAutoFit/>
          </a:bodyPr>
          <a:lstStyle/>
          <a:p>
            <a:r>
              <a:rPr lang="en-AU" dirty="0"/>
              <a:t>Susceptibility</a:t>
            </a:r>
          </a:p>
        </p:txBody>
      </p:sp>
      <p:sp>
        <p:nvSpPr>
          <p:cNvPr id="60" name="TextBox 59">
            <a:extLst>
              <a:ext uri="{FF2B5EF4-FFF2-40B4-BE49-F238E27FC236}">
                <a16:creationId xmlns:a16="http://schemas.microsoft.com/office/drawing/2014/main" id="{982F1010-154F-68C3-6012-DBCF56E35605}"/>
              </a:ext>
            </a:extLst>
          </p:cNvPr>
          <p:cNvSpPr txBox="1"/>
          <p:nvPr/>
        </p:nvSpPr>
        <p:spPr>
          <a:xfrm>
            <a:off x="13840125" y="13446058"/>
            <a:ext cx="4802808" cy="5632311"/>
          </a:xfrm>
          <a:prstGeom prst="rect">
            <a:avLst/>
          </a:prstGeom>
          <a:noFill/>
        </p:spPr>
        <p:txBody>
          <a:bodyPr wrap="square" rtlCol="0">
            <a:spAutoFit/>
          </a:bodyPr>
          <a:lstStyle/>
          <a:p>
            <a:r>
              <a:rPr lang="en-AU" sz="2400" dirty="0"/>
              <a:t>Here, we cluster the inversion results using the Gaussian Mixture Model into seven clusters. Group 1 indicates a 'background value'. Group 2 represents a Felsic-intermediate intrusive. Group 5 suggests a dense lower crust material, which is likely to be mafic. The basement under the basin is dense, which requires further investigation.</a:t>
            </a:r>
          </a:p>
          <a:p>
            <a:endParaRPr lang="en-AU" sz="2400" dirty="0"/>
          </a:p>
          <a:p>
            <a:r>
              <a:rPr lang="en-AU" sz="2400" dirty="0"/>
              <a:t>Based on the heat production database, cluster 2 suggest a high radiogenic heat production value, up to 4.5 </a:t>
            </a:r>
            <a:r>
              <a:rPr lang="en-US" altLang="zh-CN" sz="2400" dirty="0" err="1"/>
              <a:t>μW</a:t>
            </a:r>
            <a:r>
              <a:rPr lang="en-US" altLang="zh-CN" sz="2400" dirty="0"/>
              <a:t>/m</a:t>
            </a:r>
            <a:r>
              <a:rPr lang="en-US" altLang="zh-CN" sz="2400" baseline="30000" dirty="0"/>
              <a:t>3</a:t>
            </a:r>
            <a:r>
              <a:rPr lang="en-US" altLang="zh-CN" sz="2400" dirty="0"/>
              <a:t>.</a:t>
            </a:r>
            <a:endParaRPr lang="en-AU" sz="2400" dirty="0"/>
          </a:p>
        </p:txBody>
      </p:sp>
      <p:sp>
        <p:nvSpPr>
          <p:cNvPr id="65" name="TextBox 64">
            <a:extLst>
              <a:ext uri="{FF2B5EF4-FFF2-40B4-BE49-F238E27FC236}">
                <a16:creationId xmlns:a16="http://schemas.microsoft.com/office/drawing/2014/main" id="{B5CE1A70-B133-C7C1-286D-F1193BD172CF}"/>
              </a:ext>
            </a:extLst>
          </p:cNvPr>
          <p:cNvSpPr txBox="1"/>
          <p:nvPr/>
        </p:nvSpPr>
        <p:spPr>
          <a:xfrm>
            <a:off x="1636368" y="28295227"/>
            <a:ext cx="15964978" cy="2677656"/>
          </a:xfrm>
          <a:prstGeom prst="rect">
            <a:avLst/>
          </a:prstGeom>
          <a:noFill/>
        </p:spPr>
        <p:txBody>
          <a:bodyPr wrap="square" rtlCol="0">
            <a:spAutoFit/>
          </a:bodyPr>
          <a:lstStyle/>
          <a:p>
            <a:r>
              <a:rPr lang="en-AU" sz="2400" dirty="0"/>
              <a:t>The following work will integrate the resolved density and susceptibility structures into a 3D geological map, combining information from outcrops and petrophysics. Potential improvements include combining the seismic tomography model and MT model to further constrain the crustal structures.</a:t>
            </a:r>
          </a:p>
          <a:p>
            <a:endParaRPr lang="en-AU" sz="2400" dirty="0"/>
          </a:p>
          <a:p>
            <a:endParaRPr lang="en-AU" sz="2400" dirty="0"/>
          </a:p>
          <a:p>
            <a:endParaRPr lang="en-AU" sz="2400" dirty="0"/>
          </a:p>
          <a:p>
            <a:endParaRPr lang="en-AU" sz="2400" dirty="0"/>
          </a:p>
        </p:txBody>
      </p:sp>
    </p:spTree>
    <p:extLst>
      <p:ext uri="{BB962C8B-B14F-4D97-AF65-F5344CB8AC3E}">
        <p14:creationId xmlns:p14="http://schemas.microsoft.com/office/powerpoint/2010/main" val="1521151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F3A25A4-2C12-45DB-BD31-A6F6415B9638}" vid="{3E420BA7-313A-468A-BB3B-9179462496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SOTS -Digital poster</Template>
  <TotalTime>940</TotalTime>
  <Words>808</Words>
  <Application>Microsoft Office PowerPoint</Application>
  <PresentationFormat>Custom</PresentationFormat>
  <Paragraphs>140</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Refined crustal structure and radiogenic heat production in Greater McArthur Basin region by joint inversion of gravity and magnetic data </vt:lpstr>
      <vt:lpstr>Gravity and Magnetic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Christie</dc:creator>
  <cp:lastModifiedBy>Lu Li</cp:lastModifiedBy>
  <cp:revision>21</cp:revision>
  <dcterms:created xsi:type="dcterms:W3CDTF">2020-01-16T02:55:24Z</dcterms:created>
  <dcterms:modified xsi:type="dcterms:W3CDTF">2023-06-26T15:02:21Z</dcterms:modified>
</cp:coreProperties>
</file>